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[01/16] Un atelier centré sur les canevas
ANIMATION
Énoncez la limite des données fictives à voix haute avant la première session. Levier de reprise en cas de doute : le tableau de référence préparé, vers lequel chacun peut basculer à tout moment.
VÉRIFICATIONS : ÉCARTS ET INVARIANTS
Objectif de la section : Distinguer l'application, le canevas et le site publié; nommer les responsabilités de révision.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https://docs.github.com/en/copilot/concepts/agents/github-copilot-app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[02/16] Parcours et objectifs
ANIMATION
Orientez le groupe vers les pages d'atelier dans la langue de la séance. Vérification pour cette diapositive : chacun accède à son arborescence linguistique.
VÉRIFICATIONS : ÉCARTS ET INVARIANTS
Objectif de la section : Distinguer l'application, le canevas et le site publié; nommer les responsabilités de révision.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https://docs.github.com/en/copilot/get-started/quickstart-copilot-app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[03/16] Application, canevas et limites
ANIMATION
C'est la seule diapositive qui énumère les trois modes. Ne confondez pas l'application avec Power Apps, Copilot Workspace ou Spark. Communiquez ici l'avis sur la télémétrie et le traitement des données s'il n'a pas déjà été transmis par écrit.
VÉRIFICATIONS : ÉCARTS ET INVARIANTS
Objectif de la section : Distinguer l'application, le canevas et le site publié; nommer les responsabilités de révision.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https://docs.github.com/en/copilot/concepts/agents/github-copilot-app
https://docs.github.com/en/copilot/how-tos/github-copilot-app/working-with-canvas-extensions
https://docs.github.com/en/copilot/how-tos/github-copilot-app/agent-sessions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[04/16] Démarrer une session en mode Plan
ANIMATION
Le mode Plan est le mode de cette section. Le choix du modèle est démontré uniquement par la personne qui anime, car certains forfaits n'offrent que la sélection automatique et une étape apprenante qui suppose le contraire échoue. Les compétences héritées, les serveurs MCP et les autorisations d'outils doivent être examinés au préalable avec l'organisation.
VÉRIFICATIONS : ÉCARTS ET INVARIANTS
Objectif de la section : Sélectionner le projet approuvé et le mode Plan; convenir des critères d'acceptation.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https://docs.github.com/en/copilot/how-tos/github-copilot-app/agent-sessions
https://docs.github.com/en/copilot/how-tos/github-copilot-app/customize-github-copilot-app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[05/16] Atelier 00 : Valider le plan
ANIMATION
Pause atelier. Vérification : la personne apprenante a modifié un élément du plan reformulé. Reprise : si l'agent ne reformule pas, remettez les exigences écrites de la page d'atelier et poursuivez; le plan compte davantage que son auteur.
VÉRIFICATIONS : ÉCARTS ET INVARIANTS
Objectif de la section : Sélectionner le projet approuvé et le mode Plan; convenir des critères d'acceptation.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https://docs.github.com/en/copilot/how-tos/github-copilot-app/agent-sessions
https://docs.github.com/en/copilot/how-tos/github-copilot-app/working-with-canvas-extensions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[06/16] Décrire le tableau
ANIMATION
Faites noter à chacun ses propres compteurs observés maintenant. N'annoncez pas de chiffre commun : chaque tableau généré diffère, et un total attendu partagé fait échouer du travail correct.
VÉRIFICATIONS : ÉCARTS ET INVARIANTS
Objectif de la section : Créer le canevas, ajouter par l'interface, déplacer par l'agent, comparer l'état réel.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https://docs.github.com/en/copilot/how-tos/github-copilot-app/working-with-canvas-extensions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[07/16] Créer un canevas, puis vérifier avant exécution
ANIMATION
La révision humaine passe ici avant la première exécution, tandis que l'examen approfondi reste en section 5. La formulation de l'invite est une proposition non répétée; dites-le. Démarrez le chronomètre d'abandon à l'envoi de l'invite.
VÉRIFICATIONS : ÉCARTS ET INVARIANTS
Objectif de la section : Créer le canevas, ajouter par l'interface, déplacer par l'agent, comparer l'état réel.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https://docs.github.com/en/copilot/how-tos/github-copilot-app/working-with-canvas-extensions
https://docs.github.com/en/copilot/reference/github-copilot-app-reference/slash-commands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[08/16] Atelier 01 : Créer et examiner
ANIMATION
Pause la plus longue de la séance et celle que régissent les seuils d'abandon. Basculez une personne bloquée vers le tableau de référence plutôt que de déboguer sur place; une personne qui dépanne une machine n'anime plus l'atelier. Le français dispose ici de trois minutes de plus.
VÉRIFICATIONS : ÉCARTS ET INVARIANTS
Objectif de la section : Créer le canevas, ajouter par l'interface, déplacer par l'agent, comparer l'état réel.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https://docs.github.com/en/copilot/how-tos/github-copilot-app/working-with-canvas-extensions
https://docs.github.com/en/copilot/get-started/quickstart-copilot-app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[09/16] Demander une amélioration
ANIMATION
Résistez à la tentation de regrouper les demandes. Un changement groupé rend tout écart ultérieur ambigu, et c'est précisément l'habitude que cette section combat.
VÉRIFICATIONS : ÉCARTS ET INVARIANTS
Objectif de la section : Ajouter un filtre de priorité sans modifier les données des tâches.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https://docs.github.com/en/copilot/how-tos/github-copilot-app/working-with-canvas-extensions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[10/16] Atelier 02 : Améliorer le canevas
ANIMATION
Pause atelier. Les personnes de niveau intermédiaire visent le seuil avancé : ajouter une vérification de cas limite pour un résultat vide et réviser le travail de la personne débutante qui leur est jumelée. Une vérification ponctuelle au clavier ne constitue pas une déclaration de conformité.
VÉRIFICATIONS : ÉCARTS ET INVARIANTS
Objectif de la section : Ajouter un filtre de priorité sans modifier les données des tâches.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https://docs.github.com/en/copilot/how-tos/github-copilot-app/working-with-canvas-extensions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[11/16] Vérification et reprise
ANIMATION
Ne démontrez qu'un chemin de reprise déjà répété sur la version utilisée. Une démonstration non répétée qui échoue devant le groupe coûte plus cher que son omission.
VÉRIFICATIONS : ÉCARTS ET INVARIANTS
Objectif de la section : Ajouter un filtre de priorité sans modifier les données des tâches.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https://docs.github.com/en/copilot/how-tos/github-copilot-app/working-with-canvas-extensions
https://docs.github.com/en/copilot/reference/github-copilot-app-reference/slash-commands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[12/16] Vérifier avant de partager
ANIMATION
L'avertissement sur le code public s'applique au contenu généré même lorsqu'une politique de blocage est active. Dites-le clairement plutôt que de laisser croire que la politique supprime l'obligation de révision.
VÉRIFICATIONS : ÉCARTS ET INVARIANTS
Objectif de la section : Inspecter les modifications, tester le comportement de persistance répété, séparer le partage du code et de l'état.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https://docs.github.com/en/copilot/get-started/quickstart-copilot-app
https://docs.github.com/en/copilot/concepts/agents/github-copilot-app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[13/16] Atelier 03 : Vérifier et décider
ANIMATION
En anglais, le point de contrôle de réouverture n'est exécuté que s'il a été répété sur la version utilisée. En français, ce point est retiré et la section dure cinq minutes de moins, ce qui finance le temps supplémentaire de la section 3. Aucune source officielle ne documente la réouverture, donc aucune garantie n'est offerte dans l'une ou l'autre langue.
VÉRIFICATIONS : ÉCARTS ET INVARIANTS
Objectif de la section : Inspecter les modifications, tester le comportement de persistance répété, séparer le partage du code et de l'état.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https://docs.github.com/en/copilot/how-tos/github-copilot-app/working-with-canvas-extensions
https://docs.github.com/en/copilot/get-started/quickstart-copilot-app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[14/16] Portée utilisateur, portée projet et site public
ANIMATION
Le partage à portée projet via un dépôt n'établit pas une collaboration multiutilisateur en temps réel. Des fichiers locaux n'établissent ni inférence sur l'appareil, ni résidence des données, ni garantie de conservation.
VÉRIFICATIONS : ÉCARTS ET INVARIANTS
Objectif de la section : Inspecter les modifications, tester le comportement de persistance répété, séparer le partage du code et de l'état.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https://docs.github.com/en/copilot/how-tos/github-copilot-app/working-with-canvas-extensions
https://docs.github.com/en/copilot/concepts/agents/github-copilot-app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[15/16] Bilan et prochaine étape
ANIMATION
Terminez sur les limites plutôt que sur une déclaration de réussite. Si le groupe a travaillé sur le tableau de référence, dites-le; une séance guidée est un résultat légitime et le taire fausse le rythme de la prochaine séance.
VÉRIFICATIONS : ÉCARTS ET INVARIANTS
Objectif de la section : Expliquer les résultats observés, les limites restantes et une prochaine étape approuvée.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https://docs.github.com/en/copilot/concepts/agents/github-copilot-app
https://docs.github.com/en/copilot/how-tos/github-copilot-app/working-with-canvas-extensions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[16/16] Questions et sources
ANIMATION
Sources consultées le 2026-09-22. Le comportement du produit évolue à une cadence quasi quotidienne : revérifiez les versions et les libellés dans la semaine précédant la séance. Aucune version testée n'est consignée, faute de répétition; n'en annoncez aucune.
VÉRIFICATIONS : ÉCARTS ET INVARIANTS
Objectif de la section : Expliquer les résultats observés, les limites restantes et une prochaine étape approuvée.
Acceptez sur la base d'un écart ou d'un invariant que chaque personne a observé elle-même, jamais sur un total fixe annoncé au groupe. Après un ajout par l'interface, le total augmente d'exactement un et la nouvelle tâche porte un identifiant unique. Après un déplacement par l'agent, l'état source perd un, l'état cible gagne un et le total ne change pas. Le filtre modifie ce qui est visible, jamais ce qui est stocké, et son retrait ramène exactement le nombre visible précédent.
REPRISE
Basculez une personne bloquée vers le tableau de référence préparé plutôt que de déboguer sur place; une personne qui dépanne une machine n'anime plus l'atelier. La reprise conserve le dernier état observé et demande une correction ciblée. Reconstruire le tableau ne constitue pas une annulation, car cela détruit la preuve que vous alliez examiner. Les seuils d'abandon sont actifs pendant la section 3. Ne démontrez qu'un chemin de reprise déjà répété sur la version utilisée.
SOURCES (consultées le 2026-09-22, ce n'est pas une date de publication)
https://docs.github.com/en/copilot/concepts/agents/github-copilot-app
https://docs.github.com/en/copilot/get-started/quickstart-copilot-app
https://docs.github.com/en/copilot/how-tos/github-copilot-app/working-with-canvas-extensions
https://docs.github.com/en/copilot/how-tos/github-copilot-app/agent-sessions
https://docs.github.com/en/copilot/how-tos/github-copilot-app/customize-github-copilot-app
https://docs.github.com/en/copilot/reference/github-copilot-app-reference/slash-commands
VERSION TESTÉE DE L’APPLICATION
Non consignée. Aucune répétition n'a eu lieu, donc aucune version testée n'existe; n'en annoncez aucune. Revérifiez les versions du produit et les libellés de l'interface dans la semaine précédant la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1 SUR 6 · DÉCOUVRIR L'APPLICATION ET FIXER LES LIMITES</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Un atelier centré sur les canevas</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Quatre-vingt-dix minutes, une seule langue parlée, les mains sur un tableau de tâches fictif.</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Données fictives uniquement. Aucune donnée de clientèle, de citoyens, de personnel ou propriétaire.</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Les exemples d'organisations sont illustratifs. Rien ici ne prétend à une approbation ou à une conformité.</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[01/16] · Section 1 sur 6 · 2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1 SUR 6 · DÉCOUVRIR L'APPLICATION ET FIXER LES LIMITES</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Parcours et objectifs</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Six sections, quatre ateliers pratiques, un seul tableau du début à la fin.</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Les documents de référence restent sur le site de l'atelier; le travail se fait dans l'application.</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Chaque critère d'acceptation est un écart ou un invariant, jamais un total fixe.</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[02/16] · Section 1 sur 6 · 3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1 SUR 6 · DÉCOUVRIR L'APPLICATION ET FIXER LES LIMITES</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Application, canevas et limites</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L'application de bureau exécute les sessions. Une extension canevas est une surface interne. Ce site web n'est ni l'un ni l'autre.</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Trois modes de session sont documentés : Interactive, Plan et Autopilot. Nous en utiliserons un de façon délibérée.</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Le code généré s'accompagne d'un avertissement sur le code public, et la politique de l'organisation peut restreindre l'application indépendamment de votre forfait.</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[03/16] · Section 1 sur 6 · 5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2 SUR 6 · DÉMARRER UNE SESSION ET VALIDER LE PLAN</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Démarrer une session en mode Plan</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Ouvrez la session sur le dossier de projet approuvé, et confirmez que c'est bien celui-là.</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Choisissez le mode Plan pour que l'agent propose une démarche avant toute génération.</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Lisez le plan proposé et modifiez-le. Accepter un plan non lu est précisément l'échec que ce temps d'arrêt évite.</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[04/16] · Section 2 sur 6 · 5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2 SUR 6 · DÉMARRER UNE SESSION ET VALIDER LE PLAN</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Atelier 00 : Valider le plan</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Collez le jeu de données fictif du tableau comme contexte, afin que l'agent et le groupe partagent le même vocabulaire.</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Demandez à l'agent de reformuler les exigences, puis corrigez au moins un point erroné ou imprécis.</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Rédigez vos critères d'acceptation en écarts et en invariants avant qu'aucun code n'existe.</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[05/16] · Section 2 sur 6 · 10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3 SUR 6 · CRÉER ET UTILISER LE TABLEAU DE TÂCHES</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Décrire le tableau</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Quatre tâches de départ, des identifiants stables, trois états, deux priorités. Tout est fictif.</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Les personnes et l'agent agissent sur le même état, donc les deux voies exigent des commandes libellées et accessibles au clavier.</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Les noms de capacités figurant dans la documentation sont des exemples. Inspectez ce que votre tableau expose réellement.</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[06/16] · Section 3 sur 6 · 6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3 SUR 6 · CRÉER ET UTILISER LE TABLEAU DE TÂCHES</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Créer un canevas, puis vérifier avant exécution</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Envoyez l'invite de création validée et observez la surface du canevas apparaître à côté de la conversation.</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L'invite oblige l'agent à énumérer chaque dépendance et à attendre. Signaler une dépendance est un comportement correct, pas un échec.</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C'est à vous d'approuver ou non ce qui est signalé. Cette décision est la raison d'être de ce temps d'arrêt.</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[07/16] · Section 3 sur 6 · 6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3 SUR 6 · CRÉER ET UTILISER LE TABLEAU DE TÂCHES</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Atelier 01 : Créer et examiner</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Ajoutez une tâche par l'interface. Votre total augmente d'exactement un et la nouvelle tâche affiche un identifiant unique.</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Demandez à l'agent de lire le tableau. Il doit rapporter l'identifiant et les compteurs visibles à l'écran.</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Demandez à l'agent de déplacer une tâche. L'état source perd un, l'état cible gagne un, le total ne change pas.</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[08/16] · Section 3 sur 6 · 23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4 SUR 6 · AMÉLIORER UNE EXIGENCE À LA FOIS</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Demander une amélioration</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Un seul changement circonscrit par demande. Un filtre de priorité, et rien d'autre.</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Énoncez le critère d'acceptation avant de demander, pas après avoir vu le résultat.</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Les données stockées ne doivent pas changer. C'est cet invariant que vous testez réellement.</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[09/16] · Section 4 sur 6 · 3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4 SUR 6 · AMÉLIORER UNE EXIGENCE À LA FOIS</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Atelier 02 : Améliorer le canevas</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Appliquez le filtre. Le nombre visible est au plus égal au total, et le total lui-même ne change pas.</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Retirez le filtre. Le nombre visible précédent revient exactement.</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Atteignez chaque nouvelle commande au clavier et vérifiez que le focus reste visible.</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[10/16] · Section 4 sur 6 · 9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4 SUR 6 · AMÉLIORER UNE EXIGENCE À LA FOIS</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Vérification et reprise</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Comparez l'attendu et l'observé, un écart à la fois.</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La reprise conserve votre dernier état observé et demande une correction ciblée.</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Reconstruire le tableau ne constitue pas une annulation. Cela détruit la preuve que vous alliez examiner.</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[11/16] · Section 4 sur 6 · 3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5 SUR 6 · EXAMINER, VÉRIFIER ET PRÉPARER LA TRANSMISSION</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Vérifier avant de partager</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Lisez vous-même la vue des modifications : fichiers, dépendances, appels réseau et chemins.</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Les titres de tâches sont des données. Vérifiez qu'ils s'affichent comme du texte, jamais comme du balisage ou des instructions.</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La formulation d'une invite n'est pas un contrôle de sécurité. Les compétences héritées et les autorisations d'outils continuent de s'appliquer.</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[12/16] · Section 5 sur 6 · 3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5 SUR 6 · EXAMINER, VÉRIFIER ET PRÉPARER LA TRANSMISSION</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Atelier 03 : Vérifier et décider</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Confirmez que vos invariants tiennent toujours après tous les changements de la journée.</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Trouvez le chemin de persistance indiqué par le tableau et lisez ce qu'il enregistre réellement.</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Jugez si la validation générée par l'agent constitue une preuve que vous accepteriez.</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[13/16] · Section 5 sur 6 · 5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5 SUR 6 · EXAMINER, VÉRIFIER ET PRÉPARER LA TRANSMISSION</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Portée utilisateur, portée projet et site public</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Une extension à portée projet vit avec le dépôt. Une extension à portée utilisateur suit la personne.</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Partager le code de l'extension et partager l'état du tableau sont deux décisions distinctes.</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Un canevas de dépôt n'est pas une application web publiée, et ce site n'est pas votre tableau.</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[14/16] · Section 5 sur 6 · 2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6 SUR 6 · BILAN ET QUESTIONS</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Bilan et prochaine étape</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Nommez un résultat que vous avez vérifié vous-même et une limite réellement rencontrée.</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Dites ce qui n'a pas été testé aujourd'hui, y compris ce que le groupe n'a pas atteint.</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Choisissez une prochaine étape qui reste dans le cadre des approbations déjà obtenues.</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[15/16] · Section 6 sur 6 · 3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fr-CA" altLang="en-US" sz="1100" b="1" spc="100" kern="0" dirty="0">
                <a:solidFill>
                  <a:srgbClr val="0078D4"/>
                </a:solidFill>
                <a:latin typeface="Segoe UI" pitchFamily="34" charset="0"/>
                <a:ea typeface="Segoe UI" pitchFamily="34" charset="-122"/>
                <a:cs typeface="Segoe UI" pitchFamily="34" charset="-120"/>
              </a:rPr>
              <a:t>SECTION 6 SUR 6 · BILAN ET QUESTIONS</a:t>
            </a:r>
            <a:endParaRPr lang="fr-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fr-CA" altLang="en-US" sz="2800" b="1" dirty="0">
                <a:solidFill>
                  <a:srgbClr val="003D6B"/>
                </a:solidFill>
                <a:latin typeface="Segoe UI" pitchFamily="34" charset="0"/>
                <a:ea typeface="Segoe UI" pitchFamily="34" charset="-122"/>
                <a:cs typeface="Segoe UI" pitchFamily="34" charset="-120"/>
              </a:rPr>
              <a:t>Questions et sources</a:t>
            </a:r>
            <a:endParaRPr lang="fr-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Chaque affirmation produit de ce diaporama renvoie à une page de documentation officielle.</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Les dates de consultation figurent dans les notes. Ce ne sont pas des dates de publication.</a:t>
            </a:r>
            <a:endParaRPr lang="en-US" sz="1600" dirty="0"/>
          </a:p>
          <a:p>
            <a:pPr marL="254000" indent="-254000">
              <a:lnSpc>
                <a:spcPct val="130000"/>
              </a:lnSpc>
              <a:buSzPct val="100000"/>
              <a:buChar char="●"/>
            </a:pPr>
            <a:r>
              <a:rPr lang="fr-CA" altLang="en-US" sz="1600" dirty="0">
                <a:solidFill>
                  <a:srgbClr val="1A1A1A"/>
                </a:solidFill>
                <a:latin typeface="Segoe UI" pitchFamily="34" charset="0"/>
                <a:ea typeface="Segoe UI" pitchFamily="34" charset="-122"/>
                <a:cs typeface="Segoe UI" pitchFamily="34" charset="-120"/>
              </a:rPr>
              <a:t>Les questions sans réponse sont bienvenues et valent mieux qu'une supposition assurée.</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fr-CA" altLang="en-US" sz="900" dirty="0">
                <a:solidFill>
                  <a:srgbClr val="5C5C5C"/>
                </a:solidFill>
                <a:latin typeface="Segoe UI" pitchFamily="34" charset="0"/>
                <a:ea typeface="Segoe UI" pitchFamily="34" charset="-122"/>
                <a:cs typeface="Segoe UI" pitchFamily="34" charset="-120"/>
              </a:rPr>
              <a:t>[16/16] · Section 6 sur 6 · 2 min</a:t>
            </a:r>
            <a:endParaRPr lang="fr-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fr-CA" altLang="en-US" sz="900" dirty="0">
                <a:solidFill>
                  <a:srgbClr val="5C5C5C"/>
                </a:solidFill>
                <a:latin typeface="Segoe UI" pitchFamily="34" charset="0"/>
                <a:ea typeface="Segoe UI" pitchFamily="34" charset="-122"/>
                <a:cs typeface="Segoe UI" pitchFamily="34" charset="-120"/>
              </a:rPr>
              <a:t>Données fictives seulement. Les exemples sont illustratifs et ne valent aucune approbation.</a:t>
            </a:r>
            <a:endParaRPr lang="fr-CA"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GitHub Copilot app workshop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sur l'application GitHub Copilot</dc:title>
  <dc:subject>Séance de 90 minutes, 16 diapositives</dc:subject>
  <dc:creator>GitHub Copilot app workshop</dc:creator>
  <cp:lastModifiedBy>GitHub Copilot app workshop</cp:lastModifiedBy>
  <cp:revision>1</cp:revision>
  <dcterms:created xsi:type="dcterms:W3CDTF">2026-09-22T15:03:07Z</dcterms:created>
  <dcterms:modified xsi:type="dcterms:W3CDTF">2026-09-22T15:03:07Z</dcterms:modified>
</cp:coreProperties>
</file>