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[01/16] A Canvas-First Workshop
FACILITATION
Say the synthetic-data boundary out loud before the first session opens. Recovery lever if anything is unclear: the prepared reference board, which every learner can switch to at any point.
CHECKS: DELTAS AND INVARIANTS
Section outcome: Distinguish app, canvas, and published website; name review responsibilities.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https://docs.github.com/en/copilot/concepts/agents/github-copilot-app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[02/16] Route and Outcomes
FACILITATION
Point people at the lab pages in the language this cohort is running in. Success check for this slide: everyone can reach their own language tree.
CHECKS: DELTAS AND INVARIANTS
Section outcome: Distinguish app, canvas, and published website; name review responsibilities.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https://docs.github.com/en/copilot/get-started/quickstart-copilot-app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[03/16] App, Canvas, and Boundaries
FACILITATION
This is the only slide that lists all three modes. Do not conflate the app with Power Apps, Copilot Workspace, or Spark. Deliver the telemetry and data-handling disclosure here if it has not already been delivered in writing.
CHECKS: DELTAS AND INVARIANTS
Section outcome: Distinguish app, canvas, and published website; name review responsibilities.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https://docs.github.com/en/copilot/concepts/agents/github-copilot-app
https://docs.github.com/en/copilot/how-tos/github-copilot-app/working-with-canvas-extensions
https://docs.github.com/en/copilot/how-tos/github-copilot-app/agent-sessions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[04/16] Start a Session in Plan Mode
FACILITATION
Plan mode is the mode for this section. Model selection is demonstrated by the facilitator only, because automatic selection is the only option on some plans and a learner step that assumes otherwise fails. Inherited skills, MCP servers, and tool approvals should be inspected with the organizer beforehand.
CHECKS: DELTAS AND INVARIANTS
Section outcome: Select approved project and Plan mode; agree on acceptance criteria.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https://docs.github.com/en/copilot/how-tos/github-copilot-app/agent-sessions
https://docs.github.com/en/copilot/how-tos/github-copilot-app/customize-github-copilot-app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[05/16] Lab 00: Agree on the Plan
FACILITATION
Lab pause. Success check: the learner has changed something in the restated plan. Recovery: if the agent will not restate, hand over the written requirements from the lab page and move on; the plan matters more than who typed it.
CHECKS: DELTAS AND INVARIANTS
Section outcome: Select approved project and Plan mode; agree on acceptance criteria.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https://docs.github.com/en/copilot/how-tos/github-copilot-app/agent-sessions
https://docs.github.com/en/copilot/how-tos/github-copilot-app/working-with-canvas-extensions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[06/16] Describe the Board
FACILITATION
Record each learner's own observed totals now. Do not announce a number for the room: every generated board differs, and a shared expected total marks correct work as failed.
CHECKS: DELTAS AND INVARIANTS
Section outcome: Create canvas, add through UI, move through agent, compare actual state.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https://docs.github.com/en/copilot/how-tos/github-copilot-app/working-with-canvas-extensions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[07/16] Create a Canvas, Then Review Before Running
FACILITATION
Human review moves ahead of first execution here, while the deeper review stays in section 5. Prompt wording is a proposal that has not been rehearsed; say so. Start the abort clock when the prompt is sent.
CHECKS: DELTAS AND INVARIANTS
Section outcome: Create canvas, add through UI, move through agent, compare actual state.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https://docs.github.com/en/copilot/how-tos/github-copilot-app/working-with-canvas-extensions
https://docs.github.com/en/copilot/reference/github-copilot-app-reference/slash-commands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[08/16] Lab 01: Build and Inspect
FACILITATION
Longest pause in the session and the one the abort thresholds govern. Switch a blocked learner to the reference board rather than debugging in place; a facilitator debugging one machine is not running the workshop. French carries three extra minutes here.
CHECKS: DELTAS AND INVARIANTS
Section outcome: Create canvas, add through UI, move through agent, compare actual state.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https://docs.github.com/en/copilot/how-tos/github-copilot-app/working-with-canvas-extensions
https://docs.github.com/en/copilot/get-started/quickstart-copilot-app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[09/16] Ask for One Improvement
FACILITATION
Resist the urge to batch requests. A bundled change makes every later discrepancy ambiguous, which is the habit this section is teaching against.
CHECKS: DELTAS AND INVARIANTS
Section outcome: Add a priority filter without changing underlying task data.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https://docs.github.com/en/copilot/how-tos/github-copilot-app/working-with-canvas-extensions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[10/16] Lab 02: Refine the Canvas
FACILITATION
Lab pause. Intermediate learners take the stretch bar: add an edge-case check for an empty result set and act as the reviewer for their paired beginner. A keyboard spot check is not an accessibility conformance claim.
CHECKS: DELTAS AND INVARIANTS
Section outcome: Add a priority filter without changing underlying task data.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https://docs.github.com/en/copilot/how-tos/github-copilot-app/working-with-canvas-extensions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[11/16] Checkpoint and Recovery
FACILITATION
Demonstrate only a recovery path that has been rehearsed on the delivery version. An unrehearsed recovery demonstration that fails in front of the room costs more than skipping it.
CHECKS: DELTAS AND INVARIANTS
Section outcome: Add a priority filter without changing underlying task data.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https://docs.github.com/en/copilot/how-tos/github-copilot-app/working-with-canvas-extensions
https://docs.github.com/en/copilot/reference/github-copilot-app-reference/slash-commands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[12/16] Review Before Sharing
FACILITATION
The public-code warning applies to generated output even where a blocking policy is in force. Say that plainly rather than implying the policy removes the review obligation.
CHECKS: DELTAS AND INVARIANTS
Section outcome: Inspect Changes, test rehearsed persistence behavior, separate source/state sharing.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https://docs.github.com/en/copilot/get-started/quickstart-copilot-app
https://docs.github.com/en/copilot/concepts/agents/github-copilot-app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[13/16] Lab 03: Verify and Decide
FACILITATION
English runs the reopen-and-restore checkpoint only if it was rehearsed on the delivery version. French drops that checkpoint entirely and runs five minutes shorter here, which is where section 3 gets its extra time. No official source documents reopening behaviour, so no guarantee is offered in either language.
CHECKS: DELTAS AND INVARIANTS
Section outcome: Inspect Changes, test rehearsed persistence behavior, separate source/state sharing.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https://docs.github.com/en/copilot/how-tos/github-copilot-app/working-with-canvas-extensions
https://docs.github.com/en/copilot/get-started/quickstart-copilot-app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[14/16] User Scope, Project Scope, and the Public Site
FACILITATION
Project-scoped sharing through a repository does not establish live multi-user collaboration. Local files do not establish on-device inference, data residency, or retention guarantees.
CHECKS: DELTAS AND INVARIANTS
Section outcome: Inspect Changes, test rehearsed persistence behavior, separate source/state sharing.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https://docs.github.com/en/copilot/how-tos/github-copilot-app/working-with-canvas-extensions
https://docs.github.com/en/copilot/concepts/agents/github-copilot-app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[15/16] Recap and Next Step
FACILITATION
Close on limits rather than a success claim. If the cohort ran on the reference board, say so; a guided run is a legitimate outcome and misreporting it corrupts the next session's pacing.
CHECKS: DELTAS AND INVARIANTS
Section outcome: Explain observed results, remaining limits, and an approved next step.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https://docs.github.com/en/copilot/concepts/agents/github-copilot-app
https://docs.github.com/en/copilot/how-tos/github-copilot-app/working-with-canvas-extensions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[16/16] Questions and Sources
FACILITATION
Sources retrieved 2026-09-22. Product behaviour changes at close to a daily cadence, so re-check versions and labels within the week before delivery. No tested app version is recorded yet because no rehearsal has taken place; do not state one.
CHECKS: DELTAS AND INVARIANTS
Section outcome: Explain observed results, remaining limits, and an approved next step.
Accept on a delta or an invariant each learner observed for themselves, never on a fixed total announced for the room. After an interface add the total rises by exactly one and the new task carries a unique identifier. After an agent move the source status falls by one, the destination rises by one, and the total is unchanged. Filtering changes what is visible and never what is stored, and clearing the filter returns the previous visible count exactly.
RECOVERY
Switch a blocked learner to the prepared reference board rather than debugging in place; a facilitator debugging one machine is not running the workshop. Recovery preserves the last observed state and asks for one targeted correction. Rebuilding the board is not an undo, because it discards the evidence you were about to read. Abort thresholds are live during section 3. Demonstrate only a recovery path already rehearsed on the delivery version.
SOURCES (retrieved 2026-09-22, not a publication date)
https://docs.github.com/en/copilot/concepts/agents/github-copilot-app
https://docs.github.com/en/copilot/get-started/quickstart-copilot-app
https://docs.github.com/en/copilot/how-tos/github-copilot-app/working-with-canvas-extensions
https://docs.github.com/en/copilot/how-tos/github-copilot-app/agent-sessions
https://docs.github.com/en/copilot/how-tos/github-copilot-app/customize-github-copilot-app
https://docs.github.com/en/copilot/reference/github-copilot-app-reference/slash-commands
TESTED APP VERSION
Not recorded. No rehearsal has taken place, so no tested app version exists; do not state one. Re-check product versions and interface labels within the week before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1 OF 6 · MEET THE APP AND SET SAFE BOUNDARIES</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A Canvas-First Workshop</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Ninety minutes, one spoken language, hands on a fictional Team Task Board.</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Synthetic data only. No customer, citizen, employee, or proprietary data.</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Audience examples are illustrative. Nothing here claims endorsement or compliance.</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[01/16] · Section 1 of 6 · 2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1 OF 6 · MEET THE APP AND SET SAFE BOUNDARIES</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Route and Outcomes</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Six sections, four hands-on labs, one board carried from start to finish.</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Browser materials stay on the workshop site; the work itself happens in the app.</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Every acceptance check is a delta or an invariant, never a fixed total.</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[02/16] · Section 1 of 6 · 3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1 OF 6 · MEET THE APP AND SET SAFE BOUNDARIES</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App, Canvas, and Boundaries</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The desktop app runs sessions. A canvas extension is a surface inside it. This website is neither.</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Three documented session modes exist: Interactive, Plan, and Autopilot. We use one of them deliberately.</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Generated code carries a public-code warning and organization policy may restrict the app independently of your plan.</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[03/16] · Section 1 of 6 · 5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2 OF 6 · START A SESSION AND AGREE ON THE PLAN</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Start a Session in Plan Mode</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Open the session against the approved project folder, and confirm it is the approved one.</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Choose Plan mode so the agent proposes an approach before it generates anything.</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Read the proposed plan and change it. Accepting a plan you have not read is the failure this beat prevents.</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[04/16] · Section 2 of 6 · 5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2 OF 6 · START A SESSION AND AGREE ON THE PLAN</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Lab 00: Agree on the Plan</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Paste the synthetic board fixture as context so the agent and the room share one vocabulary.</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Have the agent restate the requirements, then correct at least one thing it got wrong or left vague.</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Write your acceptance criteria as deltas and invariants before any code exists.</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[05/16] · Section 2 of 6 · 10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3 OF 6 · CREATE AND USE THE TEAM TASK BOARD</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Describe the Board</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Four seed tasks, stable identifiers, three statuses, two priorities. All fictional.</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People and the agent act on the same state, so both paths need labelled, keyboard-reachable controls.</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Capability names in the documentation are examples. Inspect what your board actually exposes.</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[06/16] · Section 3 of 6 · 5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3 OF 6 · CREATE AND USE THE TEAM TASK BOARD</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Create a Canvas, Then Review Before Running</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Send the reviewed creation prompt and watch the canvas surface appear beside the conversation.</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The prompt requires the agent to list every dependency and wait. Reporting a dependency is correct behaviour, not a failure.</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You decide whether to approve what it reports. That decision is the point of this beat.</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[07/16] · Section 3 of 6 · 5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3 OF 6 · CREATE AND USE THE TEAM TASK BOARD</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Lab 01: Build and Inspect</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Add one task through the interface. Your total goes up by exactly one and the new task shows a unique identifier.</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Ask the agent to read the board. It should report the identifier and counts you can see on screen.</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Ask the agent to move one task. Source status drops by one, destination rises by one, the total is unchanged.</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[08/16] · Section 3 of 6 · 20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4 OF 6 · REFINE ONE REQUIREMENT AT A TIME</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Ask for One Improvement</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One bounded change per request. A priority filter, and nothing else.</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State the acceptance criterion before you ask, not after you see the result.</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Stored data must not change. That invariant is what you are really testing.</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[09/16] · Section 4 of 6 · 3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4 OF 6 · REFINE ONE REQUIREMENT AT A TIME</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Lab 02: Refine the Canvas</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Apply the filter. Visible count is at most the total, and the total itself is unchanged.</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Clear the filter. The previous visible count returns exactly.</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Reach every new control from the keyboard and confirm focus stays visible.</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[10/16] · Section 4 of 6 · 9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4 OF 6 · REFINE ONE REQUIREMENT AT A TIME</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Checkpoint and Recovery</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Compare expected against actual, one difference at a time.</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Recovery preserves your last observed state and asks for a targeted correction.</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Rebuilding the board is not an undo. It discards the evidence you were about to read.</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[11/16] · Section 4 of 6 · 3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5 OF 6 · REVIEW, VERIFY, AND PREPARE A HANDOFF</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Review Before Sharing</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Read the Changes view yourself: files, dependencies, network calls, and paths.</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Task titles are data. Confirm they render as text and never as markup or instructions.</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Prompt wording is not a security control. Inherited skills and tool approvals still apply.</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[12/16] · Section 5 of 6 · 4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5 OF 6 · REVIEW, VERIFY, AND PREPARE A HANDOFF</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Lab 03: Verify and Decide</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Confirm your invariants still hold after every change you made today.</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Find the persistence path the board reports and read what it actually saves.</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Decide whether the validation the agent generated is evidence you would accept.</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[13/16] · Section 5 of 6 · 8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5 OF 6 · REVIEW, VERIFY, AND PREPARE A HANDOFF</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User Scope, Project Scope, and the Public Site</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A project-scoped extension lives with the repository. A user-scoped one follows the person.</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Sharing extension source and sharing board state are two separate decisions.</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A repository canvas is not a published web application, and this site is not your board.</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[14/16] · Section 5 of 6 · 3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6 OF 6 · WRAP-UP AND QUESTIONS</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Recap and Next Step</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Name one result you verified yourself and one limit you actually hit.</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State what was never tested today, including anything the room did not reach.</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Choose one next step that stays inside the approvals you already have.</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[15/16] · Section 6 of 6 · 3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502920" y="274320"/>
            <a:ext cx="11201400" cy="274320"/>
          </a:xfrm>
          <a:prstGeom prst="rect">
            <a:avLst/>
          </a:prstGeom>
          <a:noFill/>
          <a:ln/>
        </p:spPr>
        <p:txBody>
          <a:bodyPr wrap="none" rtlCol="0" anchor="t"/>
          <a:lstStyle/>
          <a:p>
            <a:pPr indent="0" marL="0">
              <a:buNone/>
            </a:pPr>
            <a:r>
              <a:rPr lang="en-CA" altLang="en-US" sz="1100" b="1" spc="100" kern="0" dirty="0">
                <a:solidFill>
                  <a:srgbClr val="0078D4"/>
                </a:solidFill>
                <a:latin typeface="Segoe UI" pitchFamily="34" charset="0"/>
                <a:ea typeface="Segoe UI" pitchFamily="34" charset="-122"/>
                <a:cs typeface="Segoe UI" pitchFamily="34" charset="-120"/>
              </a:rPr>
              <a:t>SECTION 6 OF 6 · WRAP-UP AND QUESTIONS</a:t>
            </a:r>
            <a:endParaRPr lang="en-CA" sz="1100" dirty="0"/>
          </a:p>
        </p:txBody>
      </p:sp>
      <p:sp>
        <p:nvSpPr>
          <p:cNvPr id="4" name="Text 2"/>
          <p:cNvSpPr/>
          <p:nvPr/>
        </p:nvSpPr>
        <p:spPr>
          <a:xfrm>
            <a:off x="502920" y="566928"/>
            <a:ext cx="11201400" cy="868680"/>
          </a:xfrm>
          <a:prstGeom prst="rect">
            <a:avLst/>
          </a:prstGeom>
          <a:noFill/>
          <a:ln/>
        </p:spPr>
        <p:txBody>
          <a:bodyPr wrap="square" rtlCol="0" anchor="t"/>
          <a:lstStyle/>
          <a:p>
            <a:pPr indent="0" marL="0">
              <a:buNone/>
            </a:pPr>
            <a:r>
              <a:rPr lang="en-CA" altLang="en-US" sz="2800" b="1" dirty="0">
                <a:solidFill>
                  <a:srgbClr val="003D6B"/>
                </a:solidFill>
                <a:latin typeface="Segoe UI" pitchFamily="34" charset="0"/>
                <a:ea typeface="Segoe UI" pitchFamily="34" charset="-122"/>
                <a:cs typeface="Segoe UI" pitchFamily="34" charset="-120"/>
              </a:rPr>
              <a:t>Questions and Sources</a:t>
            </a:r>
            <a:endParaRPr lang="en-CA" sz="2800" dirty="0"/>
          </a:p>
        </p:txBody>
      </p:sp>
      <p:sp>
        <p:nvSpPr>
          <p:cNvPr id="5" name="Shape 3"/>
          <p:cNvSpPr/>
          <p:nvPr/>
        </p:nvSpPr>
        <p:spPr>
          <a:xfrm>
            <a:off x="502920" y="1444752"/>
            <a:ext cx="11201400" cy="12802"/>
          </a:xfrm>
          <a:prstGeom prst="rect">
            <a:avLst/>
          </a:prstGeom>
          <a:solidFill>
            <a:srgbClr val="E1E5E8"/>
          </a:solidFill>
          <a:ln/>
        </p:spPr>
      </p:sp>
      <p:sp>
        <p:nvSpPr>
          <p:cNvPr id="6" name="Text 4"/>
          <p:cNvSpPr/>
          <p:nvPr/>
        </p:nvSpPr>
        <p:spPr>
          <a:xfrm>
            <a:off x="548640" y="1627632"/>
            <a:ext cx="11109960" cy="4480560"/>
          </a:xfrm>
          <a:prstGeom prst="rect">
            <a:avLst/>
          </a:prstGeom>
          <a:noFill/>
          <a:ln/>
        </p:spPr>
        <p:txBody>
          <a:bodyPr wrap="square" rtlCol="0" anchor="t"/>
          <a:lstStyle/>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Every product claim in this deck traces to an official documentation page.</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Retrieval dates are recorded in the notes. They are not publication dates.</a:t>
            </a:r>
            <a:endParaRPr lang="en-US" sz="1600" dirty="0"/>
          </a:p>
          <a:p>
            <a:pPr marL="254000" indent="-254000">
              <a:lnSpc>
                <a:spcPct val="130000"/>
              </a:lnSpc>
              <a:buSzPct val="100000"/>
              <a:buChar char="●"/>
            </a:pPr>
            <a:r>
              <a:rPr lang="en-CA" altLang="en-US" sz="1600" dirty="0">
                <a:solidFill>
                  <a:srgbClr val="1A1A1A"/>
                </a:solidFill>
                <a:latin typeface="Segoe UI" pitchFamily="34" charset="0"/>
                <a:ea typeface="Segoe UI" pitchFamily="34" charset="-122"/>
                <a:cs typeface="Segoe UI" pitchFamily="34" charset="-120"/>
              </a:rPr>
              <a:t>Unanswered questions are welcome and are better than a confident guess.</a:t>
            </a:r>
            <a:endParaRPr lang="en-US" sz="1600" dirty="0"/>
          </a:p>
        </p:txBody>
      </p:sp>
      <p:sp>
        <p:nvSpPr>
          <p:cNvPr id="7" name="Shape 5"/>
          <p:cNvSpPr/>
          <p:nvPr/>
        </p:nvSpPr>
        <p:spPr>
          <a:xfrm>
            <a:off x="502920" y="6419088"/>
            <a:ext cx="11201400" cy="12802"/>
          </a:xfrm>
          <a:prstGeom prst="rect">
            <a:avLst/>
          </a:prstGeom>
          <a:solidFill>
            <a:srgbClr val="E1E5E8"/>
          </a:solidFill>
          <a:ln/>
        </p:spPr>
      </p:sp>
      <p:sp>
        <p:nvSpPr>
          <p:cNvPr id="8" name="Text 6"/>
          <p:cNvSpPr/>
          <p:nvPr/>
        </p:nvSpPr>
        <p:spPr>
          <a:xfrm>
            <a:off x="502920" y="6492240"/>
            <a:ext cx="3657600" cy="256032"/>
          </a:xfrm>
          <a:prstGeom prst="rect">
            <a:avLst/>
          </a:prstGeom>
          <a:noFill/>
          <a:ln/>
        </p:spPr>
        <p:txBody>
          <a:bodyPr wrap="none" rtlCol="0" anchor="t"/>
          <a:lstStyle/>
          <a:p>
            <a:pPr indent="0" marL="0">
              <a:buNone/>
            </a:pPr>
            <a:r>
              <a:rPr lang="en-CA" altLang="en-US" sz="900" dirty="0">
                <a:solidFill>
                  <a:srgbClr val="5C5C5C"/>
                </a:solidFill>
                <a:latin typeface="Segoe UI" pitchFamily="34" charset="0"/>
                <a:ea typeface="Segoe UI" pitchFamily="34" charset="-122"/>
                <a:cs typeface="Segoe UI" pitchFamily="34" charset="-120"/>
              </a:rPr>
              <a:t>[16/16] · Section 6 of 6 · 2 min</a:t>
            </a:r>
            <a:endParaRPr lang="en-CA" sz="900" dirty="0"/>
          </a:p>
        </p:txBody>
      </p:sp>
      <p:sp>
        <p:nvSpPr>
          <p:cNvPr id="9" name="Text 7"/>
          <p:cNvSpPr/>
          <p:nvPr/>
        </p:nvSpPr>
        <p:spPr>
          <a:xfrm>
            <a:off x="4297680" y="6492240"/>
            <a:ext cx="7406640" cy="256032"/>
          </a:xfrm>
          <a:prstGeom prst="rect">
            <a:avLst/>
          </a:prstGeom>
          <a:noFill/>
          <a:ln/>
        </p:spPr>
        <p:txBody>
          <a:bodyPr wrap="none" rtlCol="0" anchor="t"/>
          <a:lstStyle/>
          <a:p>
            <a:pPr algn="r" indent="0" marL="0">
              <a:buNone/>
            </a:pPr>
            <a:r>
              <a:rPr lang="en-CA" altLang="en-US" sz="900" dirty="0">
                <a:solidFill>
                  <a:srgbClr val="5C5C5C"/>
                </a:solidFill>
                <a:latin typeface="Segoe UI" pitchFamily="34" charset="0"/>
                <a:ea typeface="Segoe UI" pitchFamily="34" charset="-122"/>
                <a:cs typeface="Segoe UI" pitchFamily="34" charset="-120"/>
              </a:rPr>
              <a:t>Synthetic data only. Examples are illustrative and claim no endorsement.</a:t>
            </a:r>
            <a:endParaRPr lang="en-CA"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GitHub Copilot app workshop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GitHub Copilot app workshop</dc:title>
  <dc:subject>90-minute session, 16 slides</dc:subject>
  <dc:creator>GitHub Copilot app workshop</dc:creator>
  <cp:lastModifiedBy>GitHub Copilot app workshop</cp:lastModifiedBy>
  <cp:revision>1</cp:revision>
  <dcterms:created xsi:type="dcterms:W3CDTF">2026-09-22T15:03:07Z</dcterms:created>
  <dcterms:modified xsi:type="dcterms:W3CDTF">2026-09-22T15:03:07Z</dcterms:modified>
</cp:coreProperties>
</file>