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snapshot: release 34427432731 and Continuous Validation 34427429700 succeeded, 2026-09-10 UTC. Full-history pilot; synthetic fixtures. Four explicitly historical proof slides retain run 34178081808.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Pilote actuel : chat et mises en production vérifiés
Tenant Entra + groupe pilote
Chat React / FastAPI authentifié ; HTTPS public, pas un déploiement réseau privé.
Requêtes avec historique complet
Tours utilisateur/assistant gérés par le backend, store:false ; sans conversation ni previous_response_id natifs.
Déploiement et charge vérifiés
Mise en production 34427432731 et validation continue 34427429700 réussies. Données de sécurité synthétiques.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Démo : trois scénarios, quatre outils MCP
1 / Connexion suspecte crew-admin
CREW-PORTAL-01 + crew-admin : corréler les échecs MFA et le succès ; escalade avec limites des preuves.
2 / Déplacement professionnel approuvé
JDOE-LT-01 + jdoe : concilier voyage et appareil connu ; ne pas inventer de compromission.
3 / Signaux réseau contradictoires
OPS-DB-02 + data_egress_mb_per_hour: 900 : comparer endpoint sain et anomalie réseau ; signaler le conflit.
Suspicious crew-admin login
Suspicious login from unknown IP 203.0.113.45 targeting the crew-scheduling admin portal at 02:14 UTC, followed by three failed MFA attempts and a successful login four minutes later from the same IP. Synthetic scenario identifiers: device ID CREW-PORTAL-01, account/user ID crew-admin.
Expected tools: get_device_risk, list_vulnerabilities, detect_login_anomalies
Approved employee travel
Login alert for employee jdoe from IP 198.51.100.22, a country the employee has not logged in from before. Employee's calendar shows an approved business trip to that country starting yesterday, and the device fingerprint matches jdoe's enrolled corporate laptop. Synthetic scenario device ID: JDOE-LT-01; account/user ID: jdoe.
Expected tools: get_device_risk, list_vulnerabilities, detect_login_anomalies
Conflicting egress signals
Defender reports host OPS-DB-02 as clean with no active alerts, but the anomaly-detection tool independently scores the same host's outbound traffic pattern in the 99th percentile for data-exfiltration risk over the past hour. Synthetic scenario device ID: OPS-DB-02. Observed metric data_egress_mb_per_hour: 900 MB over the past hour; the 99th percentile is a separate reported signal, not a traffic measurement.
Expected tools: get_device_risk, list_vulnerabilities, score_anomaly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Mémoire : explicite, bornée, isolée par propriétaire
Rappel dans la même évaluation
Ajouter DEMO-73921, puis demander la référence sans la répéter. Les trois spécialistes reçoivent tout l’historique fourni.
Isolation et limites des reprises
Une nouvelle évaluation ne doit pas rappeler cette référence. Reprise identique terminée : même réponse ; texte modifié avec la même clé : conflit.
Pas de persistance durable
Sessions en mémoire avec expiration ; redémarrage : état serveur perdu ; rechargement : liste locale perdue. Sans Cosmos, Teams ni garantie durable exactement-une-fois.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Exécution des outils : preuves, pas prose du modèle
Plan de recherche déterministe
Les champs utilisateur appareil/compte/métrique choisissent les appels MCP en lecture seule. Champ omis : contexte conservé ; nouvelle valeur : catégorie remplacée.
Permissions des spécialistes
Enquêteur : get_device_risk + list_vulnerabilities. Analyste : detect_login_anomalies + score_anomaly. Rédacteur : aucun outil.
Vérifier les reçus réels
Les ToolMessage réussis alimentent les métadonnées bornées. Données synthétiques et télémétrie de vulnérabilités absente restent des limites explicites.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Opérations : approbation, télémétrie, capacité
Approuver la promotion, puis la surveillance
Deux jobs protégés par approbation production. La validation continue attend le verrou partagé ; aucune approbation manuelle pour elle.
Ingestion positive avant zéro exception
Corréler l’identifiant brut de réponse avec AppTraces, puis vérifier AppExceptions. Résultats vides ou invalides : échec ; zéro exception seul ne suffit pas.
Staging 50k TPM / production 10k TPM
Trois échecs de charge dans 34424723263 corrélés aux 429 modèle. Hausse staging approuvée ; contrôle inchangé à cinq flux réussi. Ni SLA ni test de saturation.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jobs réussis, récupération ignorée. Staging 6 ; production de 33 à 34. Les deux portes de production ont reçu une approbation normale. Environnement PoC, pas une certification de production.
Source: https://github.com/devopsabcs-engineering/foundry-hosted-agents/actions/runs/34178081808
Evidence: assets/release-evidence/source; SHA-256 manifest: assets/release-evidence/manifest.json. Images render downloaded artifacts, not native portal 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Huit captures ; sept rapports évalués sur la cohérence, l’ancrage et le respect de la tâche. 21 réussites, seuils inchangés à 100 %. inject-001 : refus déterministe sans outil, pas un résultat de juge. Aucune violation. Résultats incomplets relus, pas réévalués.
Source: https://github.com/devopsabcs-engineering/foundry-hosted-agents/actions/runs/34178081808
Evidence: assets/release-evidence/source; SHA-256 manifest: assets/release-evidence/manifest.json. Images render downloaded artifacts, not native portal 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reçus issus de ToolMessage. tp-001 montre les deux outils Defender et les deux outils Anomaly. Les reçus prouvent l’exécution, pas la justesse. Données synthétiques, pas une télémétrie Defender ou aérienne réelle. Cas de sécurité : aucun autre outil. Preuves bornées jointes à response.completed.
Source: https://github.com/devopsabcs-engineering/foundry-hosted-agents/actions/runs/34178081808
Evidence: assets/release-evidence/source; SHA-256 manifest: assets/release-evidence/manifest.json. Images render downloaded artifacts, not native portal 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Version 34 active, Toolbox 1. Test de cette version réussi. À 02:12:02 UTC, zéro AppExceptions sur les dix dernières minutes. Ni test d’endurance de dix minutes ni preuve de traçage complet. Évaluation en staging. Même code reconstruit en production avec les condensats MCP évalués. Récupération manuelle, sans rollback automatique ni canary.
Source: https://github.com/devopsabcs-engineering/foundry-hosted-agents/actions/runs/34178081808
Evidence: assets/release-evidence/source; SHA-256 manifest: assets/release-evidence/manifest.json. Images render downloaded artifacts, not native portal 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00 — Prérequis et configuration de l’environnement
Lab 01 — Plongée dans l’architecture (superviseur/spécialistes LangGraph)
Lab 02 — Déployer les serveurs d’outils MCP
Lab 03 — Provisionner et déployer l’agent hébergé (azd)
Lab 04 — Invoquer l’agent et lire les traces
Lab 05 — Évaluations : déterministes + LLM-as-judge
Lab 06 — CI/CD : pipeline contrôlé par évaluation
Lab 07 — Dépannage réel : erreur RBAC 401
Lab 08 — Préparation à la production et portes de décision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superviseur LangGraph route vers trois nœuds spécialistes : Enquêteur de preuves, Analyste de risque, Rédacteur de rapport
Chaque spécialiste a son propre prompt, ses permissions d’outils et ses critères d’évaluation
Isolation des outils par rôle : Enquêteur de preuves → defender-conn uniquement, Analyste de risque → anomaly-conn uniquement
Le Rédacteur de rapport n’a aucun accès aux outils — il ne fait que synthétiser
Le transport MCP versionné, les jetons Entra renouvelés et les connexions RemoteTool fonctionnent ; les reçus prouvent les appels des spécialistes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Couche 1 — Implémentation : code de serveur MCP personnalisé (outils Defender, outils anomalie)
Couche 2 — Hébergement : Azure Container Apps indépendantes, authentification/réseau/santé propres
Couche 3 — Enregistrement : les connexions Foundry définissent le point de terminaison + la politique d’identifiants par serveur MCP
Couche 4 — Consommation : la Foundry Toolbox agrège les outils enregistrés pour réutilisation entre agents
La Toolbox est la couche d’enregistrement/agrégation — pas le runtime d’hébergement de votre code MCP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azure.yaml câble le projet Foundry, le déploiement de modèle, les connexions Toolbox et le service d’agent hébergé
kind: hosted — Foundry exploite le calcul de session ; vous ne possédez que le code du graphe
dependencyResolution: remote_build — Foundry construit vos dépendances Python côté serveur
protocol: responses — protocole Responses compatible OpenAI avec support du streaming
azd provision gère l’infrastructure ; azd deploy publie ou réutilise une version inchangée. Cycles distincts ; vérifier la route avant et après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Jeu de données de référence : 8 catégories (vrai/faux positif, ambigu, données manquantes, outils contradictoires, injection de prompt, actions non autorisées, conclusions non étayées)
Déterministe : validité du schéma, citations requises, appels d’outils autorisés, contraintes de politique — rapide, reproductible
Juges Foundry vérifiés : cohérence, ancrage, respect de la tâche. Sept rapports par mesure, 21/21 réussites, seuils inchangés à 100 %
Huit captures, aucune violation déterministe ; inject-001 est un refus de sécurité vérifié sans outil, pas un résultat de juge
Les règles de politique (ex. ne jamais prétendre avoir agi sans autorisation) restent déterministes, pas jugées par LLM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chemin protégé : deploy-and-evaluate.yml ; hosted-agent-cd.yml y délègue. Comptes et applications MCP staging/production séparés
Flux complet : lint/tests → validation Bicep → déploiement d’un candidat immuable en staging → tests de fumée/contrat/streaming
La porte de qualité d’évaluation hors ligne s’exécute contre le candidat de staging avant toute approbation manuelle de production
Fédération OIDC sans secret — aucun secret client stocké dans les deux pipelines
Exécution 34427432731 réussie ; validation 34427429700 avec cinq flux inchangés réussie. Approbations normales, récupération manuelle ; sans rollback automatique ni canary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401 modèle a disparu en v32 ; les mises en production protégées suivantes ont réussi. Le rétablissement ne prouve pas la cause interne à Azure
Vérifier le principal effectif, les dataActions, la portée, les conditions, les politiques réseau et l’audience du jeton
Les erreurs MCP distinctes ont été corrigées : point de terminaison versionné, connexions RemoteTool, négociation du protocole actuel
Le contexte original et les recherches indépendantes des spécialistes rétablissent les preuves ; seuils qualité inchangés
L’explication par le cache Azure reste une hypothèse. Un redéploiement réussi prouve le rétablissement, pas une cause racine côté serveur
Le ticket 2609040400007027 reste une référence historique ; aucune fermeture du ticket support n’est affirmée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Quatre pistes d’expérimentation : test de charge, checkpointer Cosmos DB, intégration Agent 365, évaluation continue
Porte Qualité réussie : 8 captures, aucune violation, 21/21 vérifications, refus de sécurité et reçus d’outils vérifiés
Portes Échelle, Sécurité, Opérations : Conditional — preuves partielles, suivis nommés
Portes Statut de plateforme, Données, Coût : Not testable in this PoC — nécessitent une confirmation commerciale/juridique/plateforme
Recommandation globale : go conditionnel pour poursuivre l’investissement PoC vers pilote, pas un oui/non net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déploiement et l’évaluation sont réels ; la télémétrie de sécurité MCP est synthétique, pas une donnée client réelle
Dépôt : github.com/devopsabcs-engineering/foundry-hosted-agents
Wiki : architecture actuelle, artefacts vérifiés, guide opérationnel et historique WI-11 résolu
Labs complets, bilingues, pas à pas : le site GitHub Pages compagnon de ce deck
Test de production et ingestion corrélée réussis ; ni endurance ni couverture complète des traces prouvées. Teams et historique durable non implémentés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github.com/devopsabcs-engineering/foundry-hosted-agents/actions/runs/34178081808" TargetMode="Externa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github.com/devopsabcs-engineering/foundry-hosted-agents/actions/runs/34178081808"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github.com/devopsabcs-engineering/foundry-hosted-agents/actions/runs/34178081808" TargetMode="Externa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github.com/devopsabcs-engineering/foundry-hosted-agents/actions/runs/34178081808"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01B3D"/>
          </a:solidFill>
          <a:ln/>
        </p:spPr>
      </p:sp>
      <p:sp>
        <p:nvSpPr>
          <p:cNvPr id="3" name="Text 1"/>
          <p:cNvSpPr/>
          <p:nvPr/>
        </p:nvSpPr>
        <p:spPr>
          <a:xfrm>
            <a:off x="731520" y="2468880"/>
            <a:ext cx="10698480" cy="1188720"/>
          </a:xfrm>
          <a:prstGeom prst="rect">
            <a:avLst/>
          </a:prstGeom>
          <a:noFill/>
          <a:ln/>
        </p:spPr>
        <p:txBody>
          <a:bodyPr wrap="square" rtlCol="0" anchor="ctr"/>
          <a:lstStyle/>
          <a:p>
            <a:pPr indent="0" marL="0">
              <a:buNone/>
            </a:pPr>
            <a:r>
              <a:rPr lang="en-US" sz="4000" b="1" dirty="0">
                <a:solidFill>
                  <a:srgbClr val="FFFFFF"/>
                </a:solidFill>
                <a:latin typeface="Segoe UI" pitchFamily="34" charset="0"/>
                <a:ea typeface="Segoe UI" pitchFamily="34" charset="-122"/>
                <a:cs typeface="Segoe UI" pitchFamily="34" charset="-120"/>
              </a:rPr>
              <a:t>Atelier Foundry Hosted Agents</a:t>
            </a:r>
            <a:endParaRPr lang="en-US" sz="4000" dirty="0"/>
          </a:p>
        </p:txBody>
      </p:sp>
      <p:sp>
        <p:nvSpPr>
          <p:cNvPr id="4" name="Text 2"/>
          <p:cNvSpPr/>
          <p:nvPr/>
        </p:nvSpPr>
        <p:spPr>
          <a:xfrm>
            <a:off x="731520" y="3566160"/>
            <a:ext cx="10698480" cy="731520"/>
          </a:xfrm>
          <a:prstGeom prst="rect">
            <a:avLst/>
          </a:prstGeom>
          <a:noFill/>
          <a:ln/>
        </p:spPr>
        <p:txBody>
          <a:bodyPr wrap="square" rtlCol="0" anchor="ctr"/>
          <a:lstStyle/>
          <a:p>
            <a:pPr indent="0" marL="0">
              <a:buNone/>
            </a:pPr>
            <a:r>
              <a:rPr lang="en-US" sz="1800" i="1" dirty="0">
                <a:solidFill>
                  <a:srgbClr val="CFE4FA"/>
                </a:solidFill>
                <a:latin typeface="Segoe UI" pitchFamily="34" charset="0"/>
                <a:ea typeface="Segoe UI" pitchFamily="34" charset="-122"/>
                <a:cs typeface="Segoe UI" pitchFamily="34" charset="-120"/>
              </a:rPr>
              <a:t>Pratique : héberger un véritable système multi-agent LangGraph sur Microsoft Foundry</a:t>
            </a:r>
            <a:endParaRPr lang="en-US" sz="1800" dirty="0"/>
          </a:p>
        </p:txBody>
      </p:sp>
      <p:sp>
        <p:nvSpPr>
          <p:cNvPr id="5" name="Text 3"/>
          <p:cNvSpPr/>
          <p:nvPr/>
        </p:nvSpPr>
        <p:spPr>
          <a:xfrm>
            <a:off x="731520" y="6126480"/>
            <a:ext cx="10698480" cy="365760"/>
          </a:xfrm>
          <a:prstGeom prst="rect">
            <a:avLst/>
          </a:prstGeom>
          <a:noFill/>
          <a:ln/>
        </p:spPr>
        <p:txBody>
          <a:bodyPr wrap="square" rtlCol="0" anchor="ctr"/>
          <a:lstStyle/>
          <a:p>
            <a:pPr indent="0" marL="0">
              <a:buNone/>
            </a:pPr>
            <a:r>
              <a:rPr lang="en-US" sz="1200" dirty="0">
                <a:solidFill>
                  <a:srgbClr val="8AB4E0"/>
                </a:solidFill>
                <a:latin typeface="Segoe UI" pitchFamily="34" charset="0"/>
                <a:ea typeface="Segoe UI" pitchFamily="34" charset="-122"/>
                <a:cs typeface="Segoe UI" pitchFamily="34" charset="-120"/>
              </a:rPr>
              <a:t>devopsabcs-engineering/foundry-hosted-agents</a:t>
            </a:r>
            <a:endParaRPr lang="en-US" sz="1200" dirty="0"/>
          </a:p>
        </p:txBody>
      </p:sp>
      <p:sp>
        <p:nvSpPr>
          <p:cNvPr id="7" name="Text 4"/>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 / 19</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Pilote actuel : chat et mises en production vérifiés</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Tenant Entra + groupe pilote</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Chat React / FastAPI authentifié ; HTTPS public, pas un déploiement réseau privé.</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Requêtes avec historique complet</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Tours utilisateur/assistant gérés par le backend, store:false ; sans conversation ni previous_response_id natifs.</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Déploiement et charge vérifiés</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Mise en production 34427432731 et validation continue 34427429700 réussies. Données de sécurité synthétiques.</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2 / 19</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Démo : trois scénarios, quatre outils MCP</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1 / Connexion suspecte crew-admin</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CREW-PORTAL-01 + crew-admin : corréler les échecs MFA et le succès ; escalade avec limites des preuves.</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2 / Déplacement professionnel approuvé</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JDOE-LT-01 + jdoe : concilier voyage et appareil connu ; ne pas inventer de compromission.</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3 / Signaux réseau contradictoires</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OPS-DB-02 + data_egress_mb_per_hour: 900 : comparer endpoint sain et anomalie réseau ; signaler le conflit.</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3 / 19</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Mémoire : explicite, bornée, isolée par propriétaire</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Rappel dans la même évaluation</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Ajouter DEMO-73921, puis demander la référence sans la répéter. Les trois spécialistes reçoivent tout l’historique fourni.</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Isolation et limites des reprises</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Une nouvelle évaluation ne doit pas rappeler cette référence. Reprise identique terminée : même réponse ; texte modifié avec la même clé : conflit.</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Pas de persistance durable</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Sessions en mémoire avec expiration ; redémarrage : état serveur perdu ; rechargement : liste locale perdue. Sans Cosmos, Teams ni garantie durable exactement-une-fois.</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4 / 19</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Exécution des outils : preuves, pas prose du modèle</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Plan de recherche déterministe</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Les champs utilisateur appareil/compte/métrique choisissent les appels MCP en lecture seule. Champ omis : contexte conservé ; nouvelle valeur : catégorie remplacée.</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Permissions des spécialistes</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Enquêteur : get_device_risk + list_vulnerabilities. Analyste : detect_login_anomalies + score_anomaly. Rédacteur : aucun outil.</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Vérifier les reçus réels</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Les ToolMessage réussis alimentent les métadonnées bornées. Données synthétiques et télémétrie de vulnérabilités absente restent des limites explicites.</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5 / 19</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Opérations : approbation, télémétrie, capacité</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Approuver la promotion, puis la surveillance</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Deux jobs protégés par approbation production. La validation continue attend le verrou partagé ; aucune approbation manuelle pour elle.</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Ingestion positive avant zéro exception</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Corréler l’identifiant brut de réponse avec AppTraces, puis vérifier AppExceptions. Résultats vides ou invalides : échec ; zéro exception seul ne suffit pas.</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Staging 50k TPM / production 10k TPM</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Trois échecs de charge dans 34424723263 corrélés aux 429 modèle. Hausse staging approuvée ; contrôle inchangé à cinq flux réussi. Ni SLA ni test de saturation.</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6 / 19</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 y="146304"/>
            <a:ext cx="11338560" cy="502920"/>
          </a:xfrm>
          <a:prstGeom prst="rect">
            <a:avLst/>
          </a:prstGeom>
          <a:noFill/>
          <a:ln/>
        </p:spPr>
        <p:txBody>
          <a:bodyPr wrap="square" rtlCol="0" anchor="ctr"/>
          <a:lstStyle/>
          <a:p>
            <a:pPr indent="0" marL="0">
              <a:buNone/>
            </a:pPr>
            <a:r>
              <a:rPr lang="en-US" sz="2200" b="1" dirty="0">
                <a:solidFill>
                  <a:srgbClr val="146C54"/>
                </a:solidFill>
                <a:latin typeface="Segoe UI" pitchFamily="34" charset="0"/>
                <a:ea typeface="Segoe UI" pitchFamily="34" charset="-122"/>
                <a:cs typeface="Segoe UI" pitchFamily="34" charset="-120"/>
              </a:rPr>
              <a:t>Preuve historique: Mise en production vérifiée : staging vers production</a:t>
            </a:r>
            <a:endParaRPr lang="en-US" sz="2200" dirty="0"/>
          </a:p>
        </p:txBody>
      </p:sp>
      <p:pic>
        <p:nvPicPr>
          <p:cNvPr id="3" name="Image 0" descr="Mise en production vérifiée : staging vers production">    </p:cNvPr>
          <p:cNvPicPr>
            <a:picLocks noChangeAspect="1"/>
          </p:cNvPicPr>
          <p:nvPr/>
        </p:nvPicPr>
        <p:blipFill>
          <a:blip r:embed="rId1"/>
          <a:stretch>
            <a:fillRect/>
          </a:stretch>
        </p:blipFill>
        <p:spPr>
          <a:xfrm>
            <a:off x="2068830" y="777240"/>
            <a:ext cx="8051292" cy="5367528"/>
          </a:xfrm>
          <a:prstGeom prst="rect">
            <a:avLst/>
          </a:prstGeom>
        </p:spPr>
      </p:pic>
      <p:sp>
        <p:nvSpPr>
          <p:cNvPr id="4" name="Text 1"/>
          <p:cNvSpPr/>
          <p:nvPr/>
        </p:nvSpPr>
        <p:spPr>
          <a:xfrm>
            <a:off x="411480" y="6245352"/>
            <a:ext cx="11338560" cy="256032"/>
          </a:xfrm>
          <a:prstGeom prst="rect">
            <a:avLst/>
          </a:prstGeom>
          <a:noFill/>
          <a:ln/>
        </p:spPr>
        <p:txBody>
          <a:bodyPr wrap="square" rtlCol="0" anchor="ctr"/>
          <a:lstStyle/>
          <a:p>
            <a:pPr indent="0" marL="0">
              <a:buNone/>
            </a:pPr>
            <a:r>
              <a:rPr lang="en-US" sz="1000" dirty="0">
                <a:solidFill>
                  <a:srgbClr val="53635E"/>
                </a:solidFill>
                <a:latin typeface="Segoe UI" pitchFamily="34" charset="0"/>
                <a:ea typeface="Segoe UI" pitchFamily="34" charset="-122"/>
                <a:cs typeface="Segoe UI" pitchFamily="34" charset="-120"/>
              </a:rPr>
              <a:t>Rendu des artefacts, pas une capture du portail. Données synthétiques. Sources et SHA-256 conservés.</a:t>
            </a:r>
            <a:endParaRPr lang="en-US" sz="1000" dirty="0"/>
          </a:p>
        </p:txBody>
      </p:sp>
      <p:sp>
        <p:nvSpPr>
          <p:cNvPr id="5" name="Text 2">
            <a:hlinkClick r:id="rId2" tooltip=""/>
          </p:cNvPr>
          <p:cNvSpPr/>
          <p:nvPr/>
        </p:nvSpPr>
        <p:spPr>
          <a:xfrm>
            <a:off x="411480" y="6528816"/>
            <a:ext cx="10515600" cy="201168"/>
          </a:xfrm>
          <a:prstGeom prst="rect">
            <a:avLst/>
          </a:prstGeom>
          <a:noFill/>
          <a:ln/>
        </p:spPr>
        <p:txBody>
          <a:bodyPr wrap="square" rtlCol="0" anchor="ctr"/>
          <a:lstStyle/>
          <a:p>
            <a:pPr indent="0" marL="0">
              <a:buNone/>
            </a:pPr>
            <a:r>
              <a:rPr lang="en-US" sz="900" u="sng" dirty="0">
                <a:solidFill>
                  <a:srgbClr val="075C9B"/>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GitHub Actions 34178081808 | f3da486 | 2026-09-08 UTC</a:t>
            </a:r>
            <a:endParaRPr lang="en-US" sz="900" dirty="0"/>
          </a:p>
        </p:txBody>
      </p:sp>
      <p:sp>
        <p:nvSpPr>
          <p:cNvPr id="7" name="Text 3"/>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7 / 19</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 y="146304"/>
            <a:ext cx="11338560" cy="502920"/>
          </a:xfrm>
          <a:prstGeom prst="rect">
            <a:avLst/>
          </a:prstGeom>
          <a:noFill/>
          <a:ln/>
        </p:spPr>
        <p:txBody>
          <a:bodyPr wrap="square" rtlCol="0" anchor="ctr"/>
          <a:lstStyle/>
          <a:p>
            <a:pPr indent="0" marL="0">
              <a:buNone/>
            </a:pPr>
            <a:r>
              <a:rPr lang="en-US" sz="2200" b="1" dirty="0">
                <a:solidFill>
                  <a:srgbClr val="146C54"/>
                </a:solidFill>
                <a:latin typeface="Segoe UI" pitchFamily="34" charset="0"/>
                <a:ea typeface="Segoe UI" pitchFamily="34" charset="-122"/>
                <a:cs typeface="Segoe UI" pitchFamily="34" charset="-120"/>
              </a:rPr>
              <a:t>Preuve historique: Porte qualité : 21 vérifications sur 21 réussies</a:t>
            </a:r>
            <a:endParaRPr lang="en-US" sz="2200" dirty="0"/>
          </a:p>
        </p:txBody>
      </p:sp>
      <p:pic>
        <p:nvPicPr>
          <p:cNvPr id="3" name="Image 0" descr="Porte qualité : 21 vérifications sur 21 réussies">    </p:cNvPr>
          <p:cNvPicPr>
            <a:picLocks noChangeAspect="1"/>
          </p:cNvPicPr>
          <p:nvPr/>
        </p:nvPicPr>
        <p:blipFill>
          <a:blip r:embed="rId1"/>
          <a:stretch>
            <a:fillRect/>
          </a:stretch>
        </p:blipFill>
        <p:spPr>
          <a:xfrm>
            <a:off x="2068830" y="777240"/>
            <a:ext cx="8051292" cy="5367528"/>
          </a:xfrm>
          <a:prstGeom prst="rect">
            <a:avLst/>
          </a:prstGeom>
        </p:spPr>
      </p:pic>
      <p:sp>
        <p:nvSpPr>
          <p:cNvPr id="4" name="Text 1"/>
          <p:cNvSpPr/>
          <p:nvPr/>
        </p:nvSpPr>
        <p:spPr>
          <a:xfrm>
            <a:off x="411480" y="6245352"/>
            <a:ext cx="11338560" cy="256032"/>
          </a:xfrm>
          <a:prstGeom prst="rect">
            <a:avLst/>
          </a:prstGeom>
          <a:noFill/>
          <a:ln/>
        </p:spPr>
        <p:txBody>
          <a:bodyPr wrap="square" rtlCol="0" anchor="ctr"/>
          <a:lstStyle/>
          <a:p>
            <a:pPr indent="0" marL="0">
              <a:buNone/>
            </a:pPr>
            <a:r>
              <a:rPr lang="en-US" sz="1000" dirty="0">
                <a:solidFill>
                  <a:srgbClr val="53635E"/>
                </a:solidFill>
                <a:latin typeface="Segoe UI" pitchFamily="34" charset="0"/>
                <a:ea typeface="Segoe UI" pitchFamily="34" charset="-122"/>
                <a:cs typeface="Segoe UI" pitchFamily="34" charset="-120"/>
              </a:rPr>
              <a:t>Rendu des artefacts, pas une capture du portail. Données synthétiques. Sources et SHA-256 conservés.</a:t>
            </a:r>
            <a:endParaRPr lang="en-US" sz="1000" dirty="0"/>
          </a:p>
        </p:txBody>
      </p:sp>
      <p:sp>
        <p:nvSpPr>
          <p:cNvPr id="5" name="Text 2">
            <a:hlinkClick r:id="rId2" tooltip=""/>
          </p:cNvPr>
          <p:cNvSpPr/>
          <p:nvPr/>
        </p:nvSpPr>
        <p:spPr>
          <a:xfrm>
            <a:off x="411480" y="6528816"/>
            <a:ext cx="10515600" cy="201168"/>
          </a:xfrm>
          <a:prstGeom prst="rect">
            <a:avLst/>
          </a:prstGeom>
          <a:noFill/>
          <a:ln/>
        </p:spPr>
        <p:txBody>
          <a:bodyPr wrap="square" rtlCol="0" anchor="ctr"/>
          <a:lstStyle/>
          <a:p>
            <a:pPr indent="0" marL="0">
              <a:buNone/>
            </a:pPr>
            <a:r>
              <a:rPr lang="en-US" sz="900" u="sng" dirty="0">
                <a:solidFill>
                  <a:srgbClr val="075C9B"/>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GitHub Actions 34178081808 | f3da486 | 2026-09-08 UTC</a:t>
            </a:r>
            <a:endParaRPr lang="en-US" sz="900" dirty="0"/>
          </a:p>
        </p:txBody>
      </p:sp>
      <p:sp>
        <p:nvSpPr>
          <p:cNvPr id="7" name="Text 3"/>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8 / 19</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 y="146304"/>
            <a:ext cx="11338560" cy="502920"/>
          </a:xfrm>
          <a:prstGeom prst="rect">
            <a:avLst/>
          </a:prstGeom>
          <a:noFill/>
          <a:ln/>
        </p:spPr>
        <p:txBody>
          <a:bodyPr wrap="square" rtlCol="0" anchor="ctr"/>
          <a:lstStyle/>
          <a:p>
            <a:pPr indent="0" marL="0">
              <a:buNone/>
            </a:pPr>
            <a:r>
              <a:rPr lang="en-US" sz="2200" b="1" dirty="0">
                <a:solidFill>
                  <a:srgbClr val="146C54"/>
                </a:solidFill>
                <a:latin typeface="Segoe UI" pitchFamily="34" charset="0"/>
                <a:ea typeface="Segoe UI" pitchFamily="34" charset="-122"/>
                <a:cs typeface="Segoe UI" pitchFamily="34" charset="-120"/>
              </a:rPr>
              <a:t>Preuve historique: Exécution des outils prouvée ; télémétrie synthétique</a:t>
            </a:r>
            <a:endParaRPr lang="en-US" sz="2200" dirty="0"/>
          </a:p>
        </p:txBody>
      </p:sp>
      <p:pic>
        <p:nvPicPr>
          <p:cNvPr id="3" name="Image 0" descr="Exécution des outils prouvée ; télémétrie synthétique">    </p:cNvPr>
          <p:cNvPicPr>
            <a:picLocks noChangeAspect="1"/>
          </p:cNvPicPr>
          <p:nvPr/>
        </p:nvPicPr>
        <p:blipFill>
          <a:blip r:embed="rId1"/>
          <a:stretch>
            <a:fillRect/>
          </a:stretch>
        </p:blipFill>
        <p:spPr>
          <a:xfrm>
            <a:off x="2068830" y="777240"/>
            <a:ext cx="8051292" cy="5367528"/>
          </a:xfrm>
          <a:prstGeom prst="rect">
            <a:avLst/>
          </a:prstGeom>
        </p:spPr>
      </p:pic>
      <p:sp>
        <p:nvSpPr>
          <p:cNvPr id="4" name="Text 1"/>
          <p:cNvSpPr/>
          <p:nvPr/>
        </p:nvSpPr>
        <p:spPr>
          <a:xfrm>
            <a:off x="411480" y="6245352"/>
            <a:ext cx="11338560" cy="256032"/>
          </a:xfrm>
          <a:prstGeom prst="rect">
            <a:avLst/>
          </a:prstGeom>
          <a:noFill/>
          <a:ln/>
        </p:spPr>
        <p:txBody>
          <a:bodyPr wrap="square" rtlCol="0" anchor="ctr"/>
          <a:lstStyle/>
          <a:p>
            <a:pPr indent="0" marL="0">
              <a:buNone/>
            </a:pPr>
            <a:r>
              <a:rPr lang="en-US" sz="1000" dirty="0">
                <a:solidFill>
                  <a:srgbClr val="53635E"/>
                </a:solidFill>
                <a:latin typeface="Segoe UI" pitchFamily="34" charset="0"/>
                <a:ea typeface="Segoe UI" pitchFamily="34" charset="-122"/>
                <a:cs typeface="Segoe UI" pitchFamily="34" charset="-120"/>
              </a:rPr>
              <a:t>Rendu des artefacts, pas une capture du portail. Données synthétiques. Sources et SHA-256 conservés.</a:t>
            </a:r>
            <a:endParaRPr lang="en-US" sz="1000" dirty="0"/>
          </a:p>
        </p:txBody>
      </p:sp>
      <p:sp>
        <p:nvSpPr>
          <p:cNvPr id="5" name="Text 2">
            <a:hlinkClick r:id="rId2" tooltip=""/>
          </p:cNvPr>
          <p:cNvSpPr/>
          <p:nvPr/>
        </p:nvSpPr>
        <p:spPr>
          <a:xfrm>
            <a:off x="411480" y="6528816"/>
            <a:ext cx="10515600" cy="201168"/>
          </a:xfrm>
          <a:prstGeom prst="rect">
            <a:avLst/>
          </a:prstGeom>
          <a:noFill/>
          <a:ln/>
        </p:spPr>
        <p:txBody>
          <a:bodyPr wrap="square" rtlCol="0" anchor="ctr"/>
          <a:lstStyle/>
          <a:p>
            <a:pPr indent="0" marL="0">
              <a:buNone/>
            </a:pPr>
            <a:r>
              <a:rPr lang="en-US" sz="900" u="sng" dirty="0">
                <a:solidFill>
                  <a:srgbClr val="075C9B"/>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GitHub Actions 34178081808 | f3da486 | 2026-09-08 UTC</a:t>
            </a:r>
            <a:endParaRPr lang="en-US" sz="900" dirty="0"/>
          </a:p>
        </p:txBody>
      </p:sp>
      <p:sp>
        <p:nvSpPr>
          <p:cNvPr id="7" name="Text 3"/>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9 / 19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 y="146304"/>
            <a:ext cx="11338560" cy="502920"/>
          </a:xfrm>
          <a:prstGeom prst="rect">
            <a:avLst/>
          </a:prstGeom>
          <a:noFill/>
          <a:ln/>
        </p:spPr>
        <p:txBody>
          <a:bodyPr wrap="square" rtlCol="0" anchor="ctr"/>
          <a:lstStyle/>
          <a:p>
            <a:pPr indent="0" marL="0">
              <a:buNone/>
            </a:pPr>
            <a:r>
              <a:rPr lang="en-US" sz="2200" b="1" dirty="0">
                <a:solidFill>
                  <a:srgbClr val="146C54"/>
                </a:solidFill>
                <a:latin typeface="Segoe UI" pitchFamily="34" charset="0"/>
                <a:ea typeface="Segoe UI" pitchFamily="34" charset="-122"/>
                <a:cs typeface="Segoe UI" pitchFamily="34" charset="-120"/>
              </a:rPr>
              <a:t>Preuve historique: Production 34 : active, test de fumée réussi</a:t>
            </a:r>
            <a:endParaRPr lang="en-US" sz="2200" dirty="0"/>
          </a:p>
        </p:txBody>
      </p:sp>
      <p:pic>
        <p:nvPicPr>
          <p:cNvPr id="3" name="Image 0" descr="Production 34 : active, test de fumée réussi">    </p:cNvPr>
          <p:cNvPicPr>
            <a:picLocks noChangeAspect="1"/>
          </p:cNvPicPr>
          <p:nvPr/>
        </p:nvPicPr>
        <p:blipFill>
          <a:blip r:embed="rId1"/>
          <a:stretch>
            <a:fillRect/>
          </a:stretch>
        </p:blipFill>
        <p:spPr>
          <a:xfrm>
            <a:off x="2068830" y="777240"/>
            <a:ext cx="8051292" cy="5367528"/>
          </a:xfrm>
          <a:prstGeom prst="rect">
            <a:avLst/>
          </a:prstGeom>
        </p:spPr>
      </p:pic>
      <p:sp>
        <p:nvSpPr>
          <p:cNvPr id="4" name="Text 1"/>
          <p:cNvSpPr/>
          <p:nvPr/>
        </p:nvSpPr>
        <p:spPr>
          <a:xfrm>
            <a:off x="411480" y="6245352"/>
            <a:ext cx="11338560" cy="256032"/>
          </a:xfrm>
          <a:prstGeom prst="rect">
            <a:avLst/>
          </a:prstGeom>
          <a:noFill/>
          <a:ln/>
        </p:spPr>
        <p:txBody>
          <a:bodyPr wrap="square" rtlCol="0" anchor="ctr"/>
          <a:lstStyle/>
          <a:p>
            <a:pPr indent="0" marL="0">
              <a:buNone/>
            </a:pPr>
            <a:r>
              <a:rPr lang="en-US" sz="1000" dirty="0">
                <a:solidFill>
                  <a:srgbClr val="53635E"/>
                </a:solidFill>
                <a:latin typeface="Segoe UI" pitchFamily="34" charset="0"/>
                <a:ea typeface="Segoe UI" pitchFamily="34" charset="-122"/>
                <a:cs typeface="Segoe UI" pitchFamily="34" charset="-120"/>
              </a:rPr>
              <a:t>Rendu des artefacts, pas une capture du portail. Données synthétiques. Sources et SHA-256 conservés.</a:t>
            </a:r>
            <a:endParaRPr lang="en-US" sz="1000" dirty="0"/>
          </a:p>
        </p:txBody>
      </p:sp>
      <p:sp>
        <p:nvSpPr>
          <p:cNvPr id="5" name="Text 2">
            <a:hlinkClick r:id="rId2" tooltip=""/>
          </p:cNvPr>
          <p:cNvSpPr/>
          <p:nvPr/>
        </p:nvSpPr>
        <p:spPr>
          <a:xfrm>
            <a:off x="411480" y="6528816"/>
            <a:ext cx="10515600" cy="201168"/>
          </a:xfrm>
          <a:prstGeom prst="rect">
            <a:avLst/>
          </a:prstGeom>
          <a:noFill/>
          <a:ln/>
        </p:spPr>
        <p:txBody>
          <a:bodyPr wrap="square" rtlCol="0" anchor="ctr"/>
          <a:lstStyle/>
          <a:p>
            <a:pPr indent="0" marL="0">
              <a:buNone/>
            </a:pPr>
            <a:r>
              <a:rPr lang="en-US" sz="900" u="sng" dirty="0">
                <a:solidFill>
                  <a:srgbClr val="075C9B"/>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GitHub Actions 34178081808 | f3da486 | 2026-09-08 UTC</a:t>
            </a:r>
            <a:endParaRPr lang="en-US" sz="900" dirty="0"/>
          </a:p>
        </p:txBody>
      </p:sp>
      <p:sp>
        <p:nvSpPr>
          <p:cNvPr id="7" name="Text 3"/>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10 / 19</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PROGRAMME</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Neuf labs, un déploiement réel</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00 — Prérequis et configuration de l’environnement</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01 — Plongée dans l’architecture (superviseur/spécialistes LangGraph)</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02 — Déployer les serveurs d’outils MCP</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03 — Provisionner et déployer l’agent hébergé (azd)</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04 — Invoquer l’agent et lire les traces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05 — Évaluations : déterministes + LLM-as-judge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06 — CI/CD : pipeline contrôlé par évaluation</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07 — Dépannage réel : erreur RBAC 401</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08 — Préparation à la production et portes de décision</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11 / 19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ARCHITECTURE</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Graphe superviseur + spécialistes</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Un superviseur LangGraph route vers trois nœuds spécialistes : Enquêteur de preuves, Analyste de risque, Rédacteur de rapport</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Chaque spécialiste a son propre prompt, ses permissions d’outils et ses critères d’évaluation</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Isolation des outils par rôle : Enquêteur de preuves → defender-conn uniquement, Analyste de risque → anomaly-conn uniquement</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 Rédacteur de rapport n’a aucun accès aux outils — il ne fait que synthétiser</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 transport MCP versionné, les jetons Entra renouvelés et les connexions RemoteTool fonctionnent ; les reçus prouvent les appels des spécialistes</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12 / 19</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OUTILS</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Quatre couches : implémenter, héberger, enregistrer, consommer</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Couche 1 — Implémentation : code de serveur MCP personnalisé (outils Defender, outils anomalie)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Couche 2 — Hébergement : Azure Container Apps indépendantes, authentification/réseau/santé propres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Couche 3 — Enregistrement : les connexions Foundry définissent le point de terminaison + la politique d’identifiants par serveur MCP</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Couche 4 — Consommation : la Foundry Toolbox agrège les outils enregistrés pour réutilisation entre agents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 Toolbox est la couche d’enregistrement/agrégation — pas le runtime d’hébergement de votre code MCP</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13 / 19</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DÉPLOIEMENT</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Un manifeste : azure.yaml + azd</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azure.yaml câble le projet Foundry, le déploiement de modèle, les connexions Toolbox et le service d’agent hébergé</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kind: hosted — Foundry exploite le calcul de session ; vous ne possédez que le code du graphe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dependencyResolution: remote_build — Foundry construit vos dépendances Python côté serveur</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protocol: responses — protocole Responses compatible OpenAI avec support du streaming</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azd provision gère l’infrastructure ; azd deploy publie ou réutilise une version inchangée. Cycles distincts ; vérifier la route avant et après</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14 / 19</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ÉVALUATION</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Vérifications déterministes + rubriques LLM-as-judge</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Jeu de données de référence : 8 catégories (vrai/faux positif, ambigu, données manquantes, outils contradictoires, injection de prompt, actions non autorisées, conclusions non étayées)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Déterministe : validité du schéma, citations requises, appels d’outils autorisés, contraintes de politique — rapide, reproductible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Juges Foundry vérifiés : cohérence, ancrage, respect de la tâche. Sept rapports par mesure, 21/21 réussites, seuils inchangés à 100 %</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Huit captures, aucune violation déterministe ; inject-001 est un refus de sécurité vérifié sans outil, pas un résultat de juge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Les règles de politique (ex. ne jamais prétendre avoir agi sans autorisation) restent déterministes, pas jugées par LLM</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15 / 19</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CI/CD</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Pipeline de mise en production contrôlé par évaluation</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Un chemin protégé : deploy-and-evaluate.yml ; hosted-agent-cd.yml y délègue. Comptes et applications MCP staging/production séparés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Flux complet : lint/tests → validation Bicep → déploiement d’un candidat immuable en staging → tests de fumée/contrat/streaming</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 porte de qualité d’évaluation hors ligne s’exécute contre le candidat de staging avant toute approbation manuelle de production</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Fédération OIDC sans secret — aucun secret client stocké dans les deux pipelines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Exécution 34427432731 réussie ; validation 34427429700 avec cinq flux inchangés réussie. Approbations normales, récupération manuelle ; sans rollback automatique ni canary</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16 / 19</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107C10"/>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107C10"/>
                </a:solidFill>
                <a:latin typeface="Segoe UI" pitchFamily="34" charset="0"/>
                <a:ea typeface="Segoe UI" pitchFamily="34" charset="-122"/>
                <a:cs typeface="Segoe UI" pitchFamily="34" charset="-120"/>
              </a:rPr>
              <a:t>DÉPANNAGE RÉEL</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WI-11 résolu : distinguer observation et cause racine</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 401 modèle a disparu en v32 ; les mises en production protégées suivantes ont réussi. Le rétablissement ne prouve pas la cause interne à Azure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Vérifier le principal effectif, les dataActions, la portée, les conditions, les politiques réseau et l’audience du jeton</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Les erreurs MCP distinctes ont été corrigées : point de terminaison versionné, connexions RemoteTool, négociation du protocole actuel</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 contexte original et les recherches indépendantes des spécialistes rétablissent les preuves ; seuils qualité inchangés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L’explication par le cache Azure reste une hypothèse. Un redéploiement réussi prouve le rétablissement, pas une cause racine côté serveur</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 ticket 2609040400007027 reste une référence historique ; aucune fermeture du ticket support n’est affirmée</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17 / 19</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PRÉPARATION À LA PRODUCTION</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Des portes honnêtes, pas une fausse confiance</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Quatre pistes d’expérimentation : test de charge, checkpointer Cosmos DB, intégration Agent 365, évaluation continue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Porte Qualité réussie : 8 captures, aucune violation, 21/21 vérifications, refus de sécurité et reçus d’outils vérifiés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Portes Échelle, Sécurité, Opérations : Conditional — preuves partielles, suivis nommés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Portes Statut de plateforme, Données, Coût : Not testable in this PoC — nécessitent une confirmation commerciale/juridique/plateforme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Recommandation globale : go conditionnel pour poursuivre l’investissement PoC vers pilote, pas un oui/non net</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18 / 19</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CONCLUSION</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Une mise en production prouvée, des limites explicites</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Le déploiement et l’évaluation sont réels ; la télémétrie de sécurité MCP est synthétique, pas une donnée client réelle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Dépôt : github.com/devopsabcs-engineering/foundry-hosted-agents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Wiki : architecture actuelle, artefacts vérifiés, guide opérationnel et historique WI-11 résolu</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Labs complets, bilingues, pas à pas : le site GitHub Pages compagnon de ce deck</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Test de production et ingestion corrélée réussis ; ni endurance ni couverture complète des traces prouvées. Teams et historique durable non implémentés</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Atelier Foundry Hosted Agents</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19 / 19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2026-09-10T03:08:39Z</dcterms:created>
  <dcterms:modified xsi:type="dcterms:W3CDTF">2026-09-10T03:08:39Z</dcterms:modified>
</cp:coreProperties>
</file>