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 snapshot: release 34427432731 and Continuous Validation 34427429700 succeeded, 2026-09-10 UTC. Full-history pilot; synthetic fixtures. Four explicitly historical proof slides retain run 34178081808.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 pilot: working chat and verified releases
Entra tenant + pilot group
Authenticated React / FastAPI chat; public HTTPS, not a private-network deployment.
Full-history requests
Backend-owned user/assistant turns, store:false; no native conversation or previous_response_id.
Verified release and load
Release 34427432731 and Continuous Validation 34427429700 succeeded. Synthetic security data only.
Demo controls populate the draft; Send initiates the authenticated request. Start a new assessment for each independent scenario. Scenarios use exact reviewed English fixture prompts in both language tracks. Source: apps/web-chat/frontend/src/samples.js, src/threat-assessment-agent/graph.py, scripts/invoke-agent.sh, .github/workflows/deploy-and-evaluate.yml. https://github.com/devopsabcs-engineering/foundry-hosted-agents/actions/runs/34427432731
Load: https://github.com/devopsabcs-engineering/foundry-hosted-agents/actions/runs/34427429700
Historical artifact slides that follow retain their original run and version labels.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Live demo: three scenarios, four MCP tools
1 / Suspicious crew-admin login
CREW-PORTAL-01 + crew-admin: correlate MFA failures and success; expect escalation with evidence limits.
2 / Approved employee travel
JDOE-LT-01 + jdoe: reconcile travel and known device; do not invent a compromise.
3 / Conflicting egress signals
OPS-DB-02 + data_egress_mb_per_hour: 900: compare clean endpoint with network anomaly; surface the conflict.
Suspicious crew-admin login
Suspicious login from unknown IP 203.0.113.45 targeting the crew-scheduling admin portal at 02:14 UTC, followed by three failed MFA attempts and a successful login four minutes later from the same IP. Synthetic scenario identifiers: device ID CREW-PORTAL-01, account/user ID crew-admin.
Expected tools: get_device_risk, list_vulnerabilities, detect_login_anomalies
Approved employee travel
Login alert for employee jdoe from IP 198.51.100.22, a country the employee has not logged in from before. Employee's calendar shows an approved business trip to that country starting yesterday, and the device fingerprint matches jdoe's enrolled corporate laptop. Synthetic scenario device ID: JDOE-LT-01; account/user ID: jdoe.
Expected tools: get_device_risk, list_vulnerabilities, detect_login_anomalies
Conflicting egress signals
Defender reports host OPS-DB-02 as clean with no active alerts, but the anomaly-detection tool independently scores the same host's outbound traffic pattern in the 99th percentile for data-exfiltration risk over the past hour. Synthetic scenario device ID: OPS-DB-02. Observed metric data_egress_mb_per_hour: 900 MB over the past hour; the 99th percentile is a separate reported signal, not a traffic measurement.
Expected tools: get_device_risk, list_vulnerabilities, score_anomaly
Demo controls populate the draft; Send initiates the authenticated request. Start a new assessment for each independent scenario. Scenarios use exact reviewed English fixture prompts in both language tracks. Source: apps/web-chat/frontend/src/samples.js, src/threat-assessment-agent/graph.py, scripts/invoke-agent.sh, .github/workflows/deploy-and-evaluate.yml. https://github.com/devopsabcs-engineering/foundry-hosted-agents/actions/runs/34427432731
Load: https://github.com/devopsabcs-engineering/foundry-hosted-agents/actions/runs/34427429700
Historical artifact slides that follow retain their original run and version labels.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Conversation memory: explicit, bounded, owner-scoped
Recall in the same assessment
Add reference DEMO-73921, then ask for it without repeating it. All three specialists receive the supplied history.
Isolation and retry boundaries
A new assessment must not recall that reference. Completed identical message retries replay; changed text with the same key conflicts.
No durable history claim
Owner-bound in-memory sessions expire; restart loses server state and browser reload loses the local list. No Cosmos, Teams, or durable exactly-once guarantee.
Demo controls populate the draft; Send initiates the authenticated request. Start a new assessment for each independent scenario. Scenarios use exact reviewed English fixture prompts in both language tracks. Source: apps/web-chat/frontend/src/samples.js, src/threat-assessment-agent/graph.py, scripts/invoke-agent.sh, .github/workflows/deploy-and-evaluate.yml. https://github.com/devopsabcs-engineering/foundry-hosted-agents/actions/runs/34427432731
Load: https://github.com/devopsabcs-engineering/foundry-hosted-agents/actions/runs/34427429700
Historical artifact slides that follow retain their original run and version labels.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Tool execution is evidence, not model prose
Deterministic lookup plan
Explicit user device/account/metric fields select real read-only MCP calls. Omitted fields retain prior context; new values replace that category.
Strict specialist permissions
Investigator: get_device_risk + list_vulnerabilities. Analyst: detect_login_anomalies + score_anomaly. Composer: no tools.
Validate actual receipts
Successful ToolMessage results become bounded response metadata. Synthetic fixtures and unavailable vulnerability telemetry must remain visible limitations.
Demo controls populate the draft; Send initiates the authenticated request. Start a new assessment for each independent scenario. Scenarios use exact reviewed English fixture prompts in both language tracks. Source: apps/web-chat/frontend/src/samples.js, src/threat-assessment-agent/graph.py, scripts/invoke-agent.sh, .github/workflows/deploy-and-evaluate.yml. https://github.com/devopsabcs-engineering/foundry-hosted-agents/actions/runs/34427432731
Load: https://github.com/devopsabcs-engineering/foundry-hosted-agents/actions/runs/34427429700
Historical artifact slides that follow retain their original run and version labels.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Release operations: approval, telemetry, capacity
Approve the release, then monitoring
Both protected jobs use production approval. Continuous Validation queues behind the shared environment lock; it needs no manual approval.
Positive ingestion before zero exceptions
Correlate the raw response ID with AppTraces, then check AppExceptions. Empty or invalid query results fail; zero exceptions alone is insufficient.
Staging 50k TPM / production 10k TPM
Three load failures in 34424723263 correlated with model 429s. Approved staging-only increase; unchanged five-stream gate subsequently passed. Not an SLA or saturation test.
Demo controls populate the draft; Send initiates the authenticated request. Start a new assessment for each independent scenario. Scenarios use exact reviewed English fixture prompts in both language tracks. Source: apps/web-chat/frontend/src/samples.js, src/threat-assessment-agent/graph.py, scripts/invoke-agent.sh, .github/workflows/deploy-and-evaluate.yml. https://github.com/devopsabcs-engineering/foundry-hosted-agents/actions/runs/34427432731
Load: https://github.com/devopsabcs-engineering/foundry-hosted-agents/actions/runs/34427429700
Historical artifact slides that follow retain their original run and version labels.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Seven release jobs succeeded; recovery skipped. Staging 6; production 33 to 34. Both production gates used normal reviewer approval. PoC environment, not enterprise production certification.
Source: https://github.com/devopsabcs-engineering/foundry-hosted-agents/actions/runs/34178081808
Evidence: assets/release-evidence/source; SHA-256 manifest: assets/release-evidence/manifest.json. Images render downloaded artifacts, not native portal 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captures; seven reports judged on coherence, groundedness, task adherence. All 21 passed at unchanged 100% thresholds. inject-001: deterministic safety refusal with no tools, not a judge pass. Zero policy failures. Incomplete output is retried, not rescored.
Source: https://github.com/devopsabcs-engineering/foundry-hosted-agents/actions/runs/34178081808
Evidence: assets/release-evidence/source; SHA-256 manifest: assets/release-evidence/manifest.json. Images render downloaded artifacts, not native portal 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28 ToolMessage-derived receipts. tp-001 shows both Defender and both Anomaly tools. Receipts prove execution, not semantic correctness. Synthetic fixtures are not live Defender or airline telemetry. Safety case: no further tools. Bounded evidence attached to response.completed.
Source: https://github.com/devopsabcs-engineering/foundry-hosted-agents/actions/runs/34178081808
Evidence: assets/release-evidence/source; SHA-256 manifest: assets/release-evidence/manifest.json. Images render downloaded artifacts, not native portal 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Version 34 active, toolbox 1. Exact-version smoke succeeded. At 02:12:02 UTC AppExceptions for the trailing ten minutes returned zero. Not a ten-minute soak or complete tracing proof. Quality suite ran on staging. Production rebuilds the same source with evaluated MCP digests. Manual recovery; no automatic rollback or canary.
Source: https://github.com/devopsabcs-engineering/foundry-hosted-agents/actions/runs/34178081808
Evidence: assets/release-evidence/source; SHA-256 manifest: assets/release-evidence/manifest.json. Images render downloaded artifacts, not native portal 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 00 — Prerequisites and environment setup
Lab 01 — Architecture deep dive (LangGraph supervisor/specialists)
Lab 02 — Deploy the MCP tool servers
Lab 03 — Provision and deploy the hosted agent (azd)
Lab 04 — Invoke the agent and read traces
Lab 05 — Evaluations: deterministic + LLM-as-judge
Lab 06 — CI/CD: evaluation-gated release pipeline
Lab 07 — Real-world troubleshooting: RBAC 401
Lab 08 — Production readiness and decision gates
Sources: repository code, labs 04/06 and release 34427432731; Continuous Validation 34427429700. Historical experiments retain their original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LangGraph supervisor routes to three specialist nodes: Evidence Investigator, Risk Analyst, Report Composer
Each specialist has its own prompt, tool permissions, and evaluation criteria
Tool isolation by role: Evidence Investigator → defender-conn only, Risk Analyst → anomaly-conn only
The Report Composer has zero tool access — it only synthesizes
Supported versioned MCP transport, fresh Entra tokens and RemoteTool connections now work; runtime receipts prove specialist tool execution
Sources: repository code, labs 04/06 and release 34427432731; Continuous Validation 34427429700. Historical experiments retain their original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Layer 1 — Implementation: custom MCP server code (Defender tools, anomaly tools)
Layer 2 — Hosting: independent Azure Container Apps, own auth/networking/health checks
Layer 3 — Registration: Foundry connections define endpoint + credential policy per MCP server
Layer 4 — Consumption: Foundry Toolbox aggregates registered tools for reuse across agents
The Toolbox is the registration/aggregation layer — not the hosting runtime for your MCP code
Sources: repository code, labs 04/06 and release 34427432731; Continuous Validation 34427429700. Historical experiments retain their original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azure.yaml wires the Foundry project, model deployment, Toolbox connections, and the hosted agent service
kind: hosted — Foundry operates the session compute; you own only the graph code
dependencyResolution: remote_build — Foundry builds your Python dependencies server-side
protocol: responses — OpenAI-compatible Responses protocol with streaming support
azd provision manages infrastructure; azd deploy publishes or reuses an unchanged agent version. Separate lifecycles; verify remote route before and after
Sources: repository code, labs 04/06 and release 34427432731; Continuous Validation 34427429700. Historical experiments retain their original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Golden dataset: 8 categories (true/false positive, ambiguous, missing data, conflicting tools, prompt injection, unauthorized actions, unsupported conclusions)
Deterministic: schema validity, required citations, allowed tool calls, policy constraints — fast, reproducible
Verified Foundry judges: coherence, groundedness, task adherence. Seven reports per metric, 21/21 passed at unchanged 100% thresholds
Eight captures, zero deterministic policy failures; inject-001 is a verified safety refusal with no tool calls, not a model-judge result
Policy rules (e.g. never claim an unauthorized remediation action) stay deterministic, not LLM-judged
Sources: repository code, labs 04/06 and release 34427432731; Continuous Validation 34427429700. Historical experiments retain their original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protected release path: deploy-and-evaluate.yml; hosted-agent-cd.yml delegates to it. Separate staging/production accounts and MCP apps
Full flow: lint/tests → Bicep validate → deploy immutable candidate to staging → smoke/contract/streaming tests
Offline evaluation quality gate runs against the staging candidate before any manual production approval
Secretless OIDC federation — no stored client secrets in either pipeline
Run 34427432731 passed end to end; Continuous Validation 34427429700 passed unchanged five-stream load. Normal approvals and manual recovery; no automatic rollback or canary
Sources: repository code, labs 04/06 and release 34427432731; Continuous Validation 34427429700. Historical experiments retain their original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Historical model 401 recovered on v32; subsequent protected releases passed. Recovery evidence does not prove the original Azure-internal root cause
Validate the actual runtime principal, role dataActions, scope, conditions, network policy and token audience
Separate MCP failures were fixed with the supported versioned endpoint, RemoteTool connections and current protocol negotiation
Original incident propagation and independent specialist lookups restored required evidence; strict evaluation thresholds were unchanged
The old Azure cache explanation remains an unconfirmed hypothesis. A successful redeployment is recovery evidence, not a controlled server-side RCA
Support request 2609040400007027 is a historical reference; no support-ticket closure is claimed
Sources: repository code, labs 04/06 and release 34427432731; Continuous Validation 34427429700. Historical experiments retain their original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experiment tracks: load testing, Cosmos DB checkpointer, Agent 365 onboarding, continuous evaluation
Quality gate passed: 8 captures, zero policy failures, 21/21 judge checks, verified safety refusal and tool receipts
Scale, Security, Operations gates: Conditional — partial evidence, named follow-ups
Platform status, Data, Cost gates: Not testable in this PoC — require commercial/legal/platform confirmation
Overall recommendation: conditional go for continued PoC-to-pilot investment, not an unconditional yes/no
Sources: repository code, labs 04/06 and release 34427432731; Continuous Validation 34427429700. Historical experiments retain their original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deployment and evaluation ran for real; the MCP security telemetry is synthetic, not live customer data
Repository: github.com/devopsabcs-engineering/foundry-hosted-agents
Wiki: current architecture, verified release artifacts, operational runbook, and resolved WI-11 history
Full bilingual step-by-step labs: this deck’s companion GitHub Pages site
Production smoke and response-correlated ingestion passed; this is not a soak test or complete trace-coverage proof. Teams and durable history are not implemented
Sources: repository code, labs 04/06 and release 34427432731; Continuous Validation 34427429700. Historical experiments retain their original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hyperlink" Target="https://github.com/devopsabcs-engineering/foundry-hosted-agents/actions/runs/34427432731" TargetMode="External"/><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hyperlink" Target="https://github.com/devopsabcs-engineering/foundry-hosted-agents/actions/runs/34427432731" TargetMode="External"/><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hyperlink" Target="https://github.com/devopsabcs-engineering/foundry-hosted-agents/actions/runs/34427432731" TargetMode="External"/><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hyperlink" Target="https://github.com/devopsabcs-engineering/foundry-hosted-agents/actions/runs/34427432731" TargetMode="Externa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hyperlink" Target="https://github.com/devopsabcs-engineering/foundry-hosted-agents/actions/runs/34427432731" TargetMode="External"/><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hyperlink" Target="https://github.com/devopsabcs-engineering/foundry-hosted-agents/actions/runs/34178081808" TargetMode="External"/><Relationship Id="rId1" Type="http://schemas.openxmlformats.org/officeDocument/2006/relationships/image" Target="../media/image-7-1.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hyperlink" Target="https://github.com/devopsabcs-engineering/foundry-hosted-agents/actions/runs/34178081808" TargetMode="External"/><Relationship Id="rId1" Type="http://schemas.openxmlformats.org/officeDocument/2006/relationships/image" Target="../media/image-8-1.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hyperlink" Target="https://github.com/devopsabcs-engineering/foundry-hosted-agents/actions/runs/34178081808" TargetMode="External"/><Relationship Id="rId1" Type="http://schemas.openxmlformats.org/officeDocument/2006/relationships/image" Target="../media/image-9-1.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hyperlink" Target="https://github.com/devopsabcs-engineering/foundry-hosted-agents/actions/runs/34178081808" TargetMode="External"/><Relationship Id="rId1" Type="http://schemas.openxmlformats.org/officeDocument/2006/relationships/image" Target="../media/image-10-1.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01B3D"/>
          </a:solidFill>
          <a:ln/>
        </p:spPr>
      </p:sp>
      <p:sp>
        <p:nvSpPr>
          <p:cNvPr id="3" name="Text 1"/>
          <p:cNvSpPr/>
          <p:nvPr/>
        </p:nvSpPr>
        <p:spPr>
          <a:xfrm>
            <a:off x="731520" y="2468880"/>
            <a:ext cx="10698480" cy="1188720"/>
          </a:xfrm>
          <a:prstGeom prst="rect">
            <a:avLst/>
          </a:prstGeom>
          <a:noFill/>
          <a:ln/>
        </p:spPr>
        <p:txBody>
          <a:bodyPr wrap="square" rtlCol="0" anchor="ctr"/>
          <a:lstStyle/>
          <a:p>
            <a:pPr indent="0" marL="0">
              <a:buNone/>
            </a:pPr>
            <a:r>
              <a:rPr lang="en-US" sz="4000" b="1" dirty="0">
                <a:solidFill>
                  <a:srgbClr val="FFFFFF"/>
                </a:solidFill>
                <a:latin typeface="Segoe UI" pitchFamily="34" charset="0"/>
                <a:ea typeface="Segoe UI" pitchFamily="34" charset="-122"/>
                <a:cs typeface="Segoe UI" pitchFamily="34" charset="-120"/>
              </a:rPr>
              <a:t>Foundry Hosted Agents Workshop</a:t>
            </a:r>
            <a:endParaRPr lang="en-US" sz="4000" dirty="0"/>
          </a:p>
        </p:txBody>
      </p:sp>
      <p:sp>
        <p:nvSpPr>
          <p:cNvPr id="4" name="Text 2"/>
          <p:cNvSpPr/>
          <p:nvPr/>
        </p:nvSpPr>
        <p:spPr>
          <a:xfrm>
            <a:off x="731520" y="3566160"/>
            <a:ext cx="10698480" cy="731520"/>
          </a:xfrm>
          <a:prstGeom prst="rect">
            <a:avLst/>
          </a:prstGeom>
          <a:noFill/>
          <a:ln/>
        </p:spPr>
        <p:txBody>
          <a:bodyPr wrap="square" rtlCol="0" anchor="ctr"/>
          <a:lstStyle/>
          <a:p>
            <a:pPr indent="0" marL="0">
              <a:buNone/>
            </a:pPr>
            <a:r>
              <a:rPr lang="en-US" sz="1800" i="1" dirty="0">
                <a:solidFill>
                  <a:srgbClr val="CFE4FA"/>
                </a:solidFill>
                <a:latin typeface="Segoe UI" pitchFamily="34" charset="0"/>
                <a:ea typeface="Segoe UI" pitchFamily="34" charset="-122"/>
                <a:cs typeface="Segoe UI" pitchFamily="34" charset="-120"/>
              </a:rPr>
              <a:t>Hands-on: hosting a real LangGraph multi-agent system on Microsoft Foundry</a:t>
            </a:r>
            <a:endParaRPr lang="en-US" sz="1800" dirty="0"/>
          </a:p>
        </p:txBody>
      </p:sp>
      <p:sp>
        <p:nvSpPr>
          <p:cNvPr id="5" name="Text 3"/>
          <p:cNvSpPr/>
          <p:nvPr/>
        </p:nvSpPr>
        <p:spPr>
          <a:xfrm>
            <a:off x="731520" y="6126480"/>
            <a:ext cx="10698480" cy="365760"/>
          </a:xfrm>
          <a:prstGeom prst="rect">
            <a:avLst/>
          </a:prstGeom>
          <a:noFill/>
          <a:ln/>
        </p:spPr>
        <p:txBody>
          <a:bodyPr wrap="square" rtlCol="0" anchor="ctr"/>
          <a:lstStyle/>
          <a:p>
            <a:pPr indent="0" marL="0">
              <a:buNone/>
            </a:pPr>
            <a:r>
              <a:rPr lang="en-US" sz="1200" dirty="0">
                <a:solidFill>
                  <a:srgbClr val="8AB4E0"/>
                </a:solidFill>
                <a:latin typeface="Segoe UI" pitchFamily="34" charset="0"/>
                <a:ea typeface="Segoe UI" pitchFamily="34" charset="-122"/>
                <a:cs typeface="Segoe UI" pitchFamily="34" charset="-120"/>
              </a:rPr>
              <a:t>devopsabcs-engineering/foundry-hosted-agents</a:t>
            </a:r>
            <a:endParaRPr lang="en-US" sz="1200" dirty="0"/>
          </a:p>
        </p:txBody>
      </p:sp>
      <p:sp>
        <p:nvSpPr>
          <p:cNvPr id="7" name="Text 4"/>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1 / 19</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320040"/>
            <a:ext cx="11247120" cy="731520"/>
          </a:xfrm>
          <a:prstGeom prst="rect">
            <a:avLst/>
          </a:prstGeom>
          <a:noFill/>
          <a:ln/>
        </p:spPr>
        <p:txBody>
          <a:bodyPr wrap="square" rtlCol="0" anchor="ctr"/>
          <a:lstStyle/>
          <a:p>
            <a:pPr indent="0" marL="0">
              <a:buNone/>
            </a:pPr>
            <a:r>
              <a:rPr lang="en-US" sz="2800" b="1" dirty="0">
                <a:solidFill>
                  <a:srgbClr val="146C54"/>
                </a:solidFill>
                <a:latin typeface="Segoe UI" pitchFamily="34" charset="0"/>
                <a:ea typeface="Segoe UI" pitchFamily="34" charset="-122"/>
                <a:cs typeface="Segoe UI" pitchFamily="34" charset="-120"/>
              </a:rPr>
              <a:t>Current pilot: working chat and verified releases</a:t>
            </a:r>
            <a:endParaRPr lang="en-US" sz="2800" dirty="0"/>
          </a:p>
        </p:txBody>
      </p:sp>
      <p:sp>
        <p:nvSpPr>
          <p:cNvPr id="3" name="Shape 1"/>
          <p:cNvSpPr/>
          <p:nvPr/>
        </p:nvSpPr>
        <p:spPr>
          <a:xfrm>
            <a:off x="457200" y="1371600"/>
            <a:ext cx="54864" cy="1143000"/>
          </a:xfrm>
          <a:prstGeom prst="rect">
            <a:avLst/>
          </a:prstGeom>
          <a:solidFill>
            <a:srgbClr val="146C54"/>
          </a:solidFill>
          <a:ln w="12700">
            <a:solidFill>
              <a:srgbClr val="333333">
                <a:alpha val="0"/>
              </a:srgbClr>
            </a:solidFill>
            <a:prstDash val="solid"/>
          </a:ln>
        </p:spPr>
      </p:sp>
      <p:sp>
        <p:nvSpPr>
          <p:cNvPr id="4" name="Text 2"/>
          <p:cNvSpPr/>
          <p:nvPr/>
        </p:nvSpPr>
        <p:spPr>
          <a:xfrm>
            <a:off x="685800" y="1371600"/>
            <a:ext cx="10789920" cy="365760"/>
          </a:xfrm>
          <a:prstGeom prst="rect">
            <a:avLst/>
          </a:prstGeom>
          <a:noFill/>
          <a:ln/>
        </p:spPr>
        <p:txBody>
          <a:bodyPr wrap="square" rtlCol="0" anchor="ctr"/>
          <a:lstStyle/>
          <a:p>
            <a:pPr indent="0" marL="0">
              <a:buNone/>
            </a:pPr>
            <a:r>
              <a:rPr lang="en-US" sz="2100" b="1" dirty="0">
                <a:solidFill>
                  <a:srgbClr val="243831"/>
                </a:solidFill>
                <a:latin typeface="Segoe UI" pitchFamily="34" charset="0"/>
                <a:ea typeface="Segoe UI" pitchFamily="34" charset="-122"/>
                <a:cs typeface="Segoe UI" pitchFamily="34" charset="-120"/>
              </a:rPr>
              <a:t>Entra tenant + pilot group</a:t>
            </a:r>
            <a:endParaRPr lang="en-US" sz="2100" dirty="0"/>
          </a:p>
        </p:txBody>
      </p:sp>
      <p:sp>
        <p:nvSpPr>
          <p:cNvPr id="5" name="Text 3"/>
          <p:cNvSpPr/>
          <p:nvPr/>
        </p:nvSpPr>
        <p:spPr>
          <a:xfrm>
            <a:off x="685800" y="1828800"/>
            <a:ext cx="10789920" cy="777240"/>
          </a:xfrm>
          <a:prstGeom prst="rect">
            <a:avLst/>
          </a:prstGeom>
          <a:noFill/>
          <a:ln/>
        </p:spPr>
        <p:txBody>
          <a:bodyPr wrap="square" rtlCol="0" anchor="ctr"/>
          <a:lstStyle/>
          <a:p>
            <a:pPr indent="0" marL="0">
              <a:buNone/>
            </a:pPr>
            <a:r>
              <a:rPr lang="en-US" sz="1800" dirty="0">
                <a:solidFill>
                  <a:srgbClr val="43544D"/>
                </a:solidFill>
                <a:latin typeface="Segoe UI" pitchFamily="34" charset="0"/>
                <a:ea typeface="Segoe UI" pitchFamily="34" charset="-122"/>
                <a:cs typeface="Segoe UI" pitchFamily="34" charset="-120"/>
              </a:rPr>
              <a:t>Authenticated React / FastAPI chat; public HTTPS, not a private-network deployment.</a:t>
            </a:r>
            <a:endParaRPr lang="en-US" sz="1800" dirty="0"/>
          </a:p>
        </p:txBody>
      </p:sp>
      <p:sp>
        <p:nvSpPr>
          <p:cNvPr id="6" name="Shape 4"/>
          <p:cNvSpPr/>
          <p:nvPr/>
        </p:nvSpPr>
        <p:spPr>
          <a:xfrm>
            <a:off x="457200" y="2880360"/>
            <a:ext cx="54864" cy="1143000"/>
          </a:xfrm>
          <a:prstGeom prst="rect">
            <a:avLst/>
          </a:prstGeom>
          <a:solidFill>
            <a:srgbClr val="0078D4"/>
          </a:solidFill>
          <a:ln w="12700">
            <a:solidFill>
              <a:srgbClr val="333333">
                <a:alpha val="0"/>
              </a:srgbClr>
            </a:solidFill>
            <a:prstDash val="solid"/>
          </a:ln>
        </p:spPr>
      </p:sp>
      <p:sp>
        <p:nvSpPr>
          <p:cNvPr id="7" name="Text 5"/>
          <p:cNvSpPr/>
          <p:nvPr/>
        </p:nvSpPr>
        <p:spPr>
          <a:xfrm>
            <a:off x="685800" y="2880360"/>
            <a:ext cx="10789920" cy="365760"/>
          </a:xfrm>
          <a:prstGeom prst="rect">
            <a:avLst/>
          </a:prstGeom>
          <a:noFill/>
          <a:ln/>
        </p:spPr>
        <p:txBody>
          <a:bodyPr wrap="square" rtlCol="0" anchor="ctr"/>
          <a:lstStyle/>
          <a:p>
            <a:pPr indent="0" marL="0">
              <a:buNone/>
            </a:pPr>
            <a:r>
              <a:rPr lang="en-US" sz="2100" b="1" dirty="0">
                <a:solidFill>
                  <a:srgbClr val="243831"/>
                </a:solidFill>
                <a:latin typeface="Segoe UI" pitchFamily="34" charset="0"/>
                <a:ea typeface="Segoe UI" pitchFamily="34" charset="-122"/>
                <a:cs typeface="Segoe UI" pitchFamily="34" charset="-120"/>
              </a:rPr>
              <a:t>Full-history requests</a:t>
            </a:r>
            <a:endParaRPr lang="en-US" sz="2100" dirty="0"/>
          </a:p>
        </p:txBody>
      </p:sp>
      <p:sp>
        <p:nvSpPr>
          <p:cNvPr id="8" name="Text 6"/>
          <p:cNvSpPr/>
          <p:nvPr/>
        </p:nvSpPr>
        <p:spPr>
          <a:xfrm>
            <a:off x="685800" y="3337560"/>
            <a:ext cx="10789920" cy="777240"/>
          </a:xfrm>
          <a:prstGeom prst="rect">
            <a:avLst/>
          </a:prstGeom>
          <a:noFill/>
          <a:ln/>
        </p:spPr>
        <p:txBody>
          <a:bodyPr wrap="square" rtlCol="0" anchor="ctr"/>
          <a:lstStyle/>
          <a:p>
            <a:pPr indent="0" marL="0">
              <a:buNone/>
            </a:pPr>
            <a:r>
              <a:rPr lang="en-US" sz="1800" dirty="0">
                <a:solidFill>
                  <a:srgbClr val="43544D"/>
                </a:solidFill>
                <a:latin typeface="Segoe UI" pitchFamily="34" charset="0"/>
                <a:ea typeface="Segoe UI" pitchFamily="34" charset="-122"/>
                <a:cs typeface="Segoe UI" pitchFamily="34" charset="-120"/>
              </a:rPr>
              <a:t>Backend-owned user/assistant turns, store:false; no native conversation or previous_response_id.</a:t>
            </a:r>
            <a:endParaRPr lang="en-US" sz="1800" dirty="0"/>
          </a:p>
        </p:txBody>
      </p:sp>
      <p:sp>
        <p:nvSpPr>
          <p:cNvPr id="9" name="Shape 7"/>
          <p:cNvSpPr/>
          <p:nvPr/>
        </p:nvSpPr>
        <p:spPr>
          <a:xfrm>
            <a:off x="457200" y="4389120"/>
            <a:ext cx="54864" cy="1143000"/>
          </a:xfrm>
          <a:prstGeom prst="rect">
            <a:avLst/>
          </a:prstGeom>
          <a:solidFill>
            <a:srgbClr val="B22938"/>
          </a:solidFill>
          <a:ln w="12700">
            <a:solidFill>
              <a:srgbClr val="333333">
                <a:alpha val="0"/>
              </a:srgbClr>
            </a:solidFill>
            <a:prstDash val="solid"/>
          </a:ln>
        </p:spPr>
      </p:sp>
      <p:sp>
        <p:nvSpPr>
          <p:cNvPr id="10" name="Text 8"/>
          <p:cNvSpPr/>
          <p:nvPr/>
        </p:nvSpPr>
        <p:spPr>
          <a:xfrm>
            <a:off x="685800" y="4389120"/>
            <a:ext cx="10789920" cy="365760"/>
          </a:xfrm>
          <a:prstGeom prst="rect">
            <a:avLst/>
          </a:prstGeom>
          <a:noFill/>
          <a:ln/>
        </p:spPr>
        <p:txBody>
          <a:bodyPr wrap="square" rtlCol="0" anchor="ctr"/>
          <a:lstStyle/>
          <a:p>
            <a:pPr indent="0" marL="0">
              <a:buNone/>
            </a:pPr>
            <a:r>
              <a:rPr lang="en-US" sz="2100" b="1" dirty="0">
                <a:solidFill>
                  <a:srgbClr val="243831"/>
                </a:solidFill>
                <a:latin typeface="Segoe UI" pitchFamily="34" charset="0"/>
                <a:ea typeface="Segoe UI" pitchFamily="34" charset="-122"/>
                <a:cs typeface="Segoe UI" pitchFamily="34" charset="-120"/>
              </a:rPr>
              <a:t>Verified release and load</a:t>
            </a:r>
            <a:endParaRPr lang="en-US" sz="2100" dirty="0"/>
          </a:p>
        </p:txBody>
      </p:sp>
      <p:sp>
        <p:nvSpPr>
          <p:cNvPr id="11" name="Text 9"/>
          <p:cNvSpPr/>
          <p:nvPr/>
        </p:nvSpPr>
        <p:spPr>
          <a:xfrm>
            <a:off x="685800" y="4846320"/>
            <a:ext cx="10789920" cy="777240"/>
          </a:xfrm>
          <a:prstGeom prst="rect">
            <a:avLst/>
          </a:prstGeom>
          <a:noFill/>
          <a:ln/>
        </p:spPr>
        <p:txBody>
          <a:bodyPr wrap="square" rtlCol="0" anchor="ctr"/>
          <a:lstStyle/>
          <a:p>
            <a:pPr indent="0" marL="0">
              <a:buNone/>
            </a:pPr>
            <a:r>
              <a:rPr lang="en-US" sz="1800" dirty="0">
                <a:solidFill>
                  <a:srgbClr val="43544D"/>
                </a:solidFill>
                <a:latin typeface="Segoe UI" pitchFamily="34" charset="0"/>
                <a:ea typeface="Segoe UI" pitchFamily="34" charset="-122"/>
                <a:cs typeface="Segoe UI" pitchFamily="34" charset="-120"/>
              </a:rPr>
              <a:t>Release 34427432731 and Continuous Validation 34427429700 succeeded. Synthetic security data only.</a:t>
            </a:r>
            <a:endParaRPr lang="en-US" sz="1800" dirty="0"/>
          </a:p>
        </p:txBody>
      </p:sp>
      <p:sp>
        <p:nvSpPr>
          <p:cNvPr id="12" name="Text 10">
            <a:hlinkClick r:id="rId1" tooltip=""/>
          </p:cNvPr>
          <p:cNvSpPr/>
          <p:nvPr/>
        </p:nvSpPr>
        <p:spPr>
          <a:xfrm>
            <a:off x="457200" y="6446520"/>
            <a:ext cx="10698480" cy="228600"/>
          </a:xfrm>
          <a:prstGeom prst="rect">
            <a:avLst/>
          </a:prstGeom>
          <a:noFill/>
          <a:ln/>
        </p:spPr>
        <p:txBody>
          <a:bodyPr wrap="square" rtlCol="0" anchor="ctr"/>
          <a:lstStyle/>
          <a:p>
            <a:pPr indent="0" marL="0">
              <a:buNone/>
            </a:pPr>
            <a:r>
              <a:rPr lang="en-US" sz="1000" u="sng" dirty="0">
                <a:solidFill>
                  <a:srgbClr val="075C9B"/>
                </a:solidFill>
                <a:hlinkClick r:id="rId1" invalidUrl="" action="" tgtFrame="" tooltip="" history="1" highlightClick="0" endSnd="0">
                  <a:extLst>
                    <a:ext uri="{A12FA001-AC4F-418D-AE19-62706E023703}">
                      <ahyp:hlinkClr xmlns:ahyp="http://schemas.microsoft.com/office/drawing/2018/hyperlinkcolor" val="tx"/>
                    </a:ext>
                  </a:extLst>
                </a:hlinkClick>
              </a:rPr>
              <a:t>Implementation snapshot | 2026-09-10 UTC | 15098b7 + demo UI refresh</a:t>
            </a:r>
            <a:endParaRPr lang="en-US" sz="1000" dirty="0"/>
          </a:p>
        </p:txBody>
      </p:sp>
      <p:sp>
        <p:nvSpPr>
          <p:cNvPr id="14" name="Text 11"/>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2 / 19</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320040"/>
            <a:ext cx="11247120" cy="731520"/>
          </a:xfrm>
          <a:prstGeom prst="rect">
            <a:avLst/>
          </a:prstGeom>
          <a:noFill/>
          <a:ln/>
        </p:spPr>
        <p:txBody>
          <a:bodyPr wrap="square" rtlCol="0" anchor="ctr"/>
          <a:lstStyle/>
          <a:p>
            <a:pPr indent="0" marL="0">
              <a:buNone/>
            </a:pPr>
            <a:r>
              <a:rPr lang="en-US" sz="2800" b="1" dirty="0">
                <a:solidFill>
                  <a:srgbClr val="146C54"/>
                </a:solidFill>
                <a:latin typeface="Segoe UI" pitchFamily="34" charset="0"/>
                <a:ea typeface="Segoe UI" pitchFamily="34" charset="-122"/>
                <a:cs typeface="Segoe UI" pitchFamily="34" charset="-120"/>
              </a:rPr>
              <a:t>Live demo: three scenarios, four MCP tools</a:t>
            </a:r>
            <a:endParaRPr lang="en-US" sz="2800" dirty="0"/>
          </a:p>
        </p:txBody>
      </p:sp>
      <p:sp>
        <p:nvSpPr>
          <p:cNvPr id="3" name="Shape 1"/>
          <p:cNvSpPr/>
          <p:nvPr/>
        </p:nvSpPr>
        <p:spPr>
          <a:xfrm>
            <a:off x="457200" y="1371600"/>
            <a:ext cx="54864" cy="1143000"/>
          </a:xfrm>
          <a:prstGeom prst="rect">
            <a:avLst/>
          </a:prstGeom>
          <a:solidFill>
            <a:srgbClr val="146C54"/>
          </a:solidFill>
          <a:ln w="12700">
            <a:solidFill>
              <a:srgbClr val="333333">
                <a:alpha val="0"/>
              </a:srgbClr>
            </a:solidFill>
            <a:prstDash val="solid"/>
          </a:ln>
        </p:spPr>
      </p:sp>
      <p:sp>
        <p:nvSpPr>
          <p:cNvPr id="4" name="Text 2"/>
          <p:cNvSpPr/>
          <p:nvPr/>
        </p:nvSpPr>
        <p:spPr>
          <a:xfrm>
            <a:off x="685800" y="1371600"/>
            <a:ext cx="10789920" cy="365760"/>
          </a:xfrm>
          <a:prstGeom prst="rect">
            <a:avLst/>
          </a:prstGeom>
          <a:noFill/>
          <a:ln/>
        </p:spPr>
        <p:txBody>
          <a:bodyPr wrap="square" rtlCol="0" anchor="ctr"/>
          <a:lstStyle/>
          <a:p>
            <a:pPr indent="0" marL="0">
              <a:buNone/>
            </a:pPr>
            <a:r>
              <a:rPr lang="en-US" sz="2100" b="1" dirty="0">
                <a:solidFill>
                  <a:srgbClr val="243831"/>
                </a:solidFill>
                <a:latin typeface="Segoe UI" pitchFamily="34" charset="0"/>
                <a:ea typeface="Segoe UI" pitchFamily="34" charset="-122"/>
                <a:cs typeface="Segoe UI" pitchFamily="34" charset="-120"/>
              </a:rPr>
              <a:t>1 / Suspicious crew-admin login</a:t>
            </a:r>
            <a:endParaRPr lang="en-US" sz="2100" dirty="0"/>
          </a:p>
        </p:txBody>
      </p:sp>
      <p:sp>
        <p:nvSpPr>
          <p:cNvPr id="5" name="Text 3"/>
          <p:cNvSpPr/>
          <p:nvPr/>
        </p:nvSpPr>
        <p:spPr>
          <a:xfrm>
            <a:off x="685800" y="1828800"/>
            <a:ext cx="10789920" cy="777240"/>
          </a:xfrm>
          <a:prstGeom prst="rect">
            <a:avLst/>
          </a:prstGeom>
          <a:noFill/>
          <a:ln/>
        </p:spPr>
        <p:txBody>
          <a:bodyPr wrap="square" rtlCol="0" anchor="ctr"/>
          <a:lstStyle/>
          <a:p>
            <a:pPr indent="0" marL="0">
              <a:buNone/>
            </a:pPr>
            <a:r>
              <a:rPr lang="en-US" sz="1800" dirty="0">
                <a:solidFill>
                  <a:srgbClr val="43544D"/>
                </a:solidFill>
                <a:latin typeface="Segoe UI" pitchFamily="34" charset="0"/>
                <a:ea typeface="Segoe UI" pitchFamily="34" charset="-122"/>
                <a:cs typeface="Segoe UI" pitchFamily="34" charset="-120"/>
              </a:rPr>
              <a:t>CREW-PORTAL-01 + crew-admin: correlate MFA failures and success; expect escalation with evidence limits.</a:t>
            </a:r>
            <a:endParaRPr lang="en-US" sz="1800" dirty="0"/>
          </a:p>
        </p:txBody>
      </p:sp>
      <p:sp>
        <p:nvSpPr>
          <p:cNvPr id="6" name="Shape 4"/>
          <p:cNvSpPr/>
          <p:nvPr/>
        </p:nvSpPr>
        <p:spPr>
          <a:xfrm>
            <a:off x="457200" y="2880360"/>
            <a:ext cx="54864" cy="1143000"/>
          </a:xfrm>
          <a:prstGeom prst="rect">
            <a:avLst/>
          </a:prstGeom>
          <a:solidFill>
            <a:srgbClr val="0078D4"/>
          </a:solidFill>
          <a:ln w="12700">
            <a:solidFill>
              <a:srgbClr val="333333">
                <a:alpha val="0"/>
              </a:srgbClr>
            </a:solidFill>
            <a:prstDash val="solid"/>
          </a:ln>
        </p:spPr>
      </p:sp>
      <p:sp>
        <p:nvSpPr>
          <p:cNvPr id="7" name="Text 5"/>
          <p:cNvSpPr/>
          <p:nvPr/>
        </p:nvSpPr>
        <p:spPr>
          <a:xfrm>
            <a:off x="685800" y="2880360"/>
            <a:ext cx="10789920" cy="365760"/>
          </a:xfrm>
          <a:prstGeom prst="rect">
            <a:avLst/>
          </a:prstGeom>
          <a:noFill/>
          <a:ln/>
        </p:spPr>
        <p:txBody>
          <a:bodyPr wrap="square" rtlCol="0" anchor="ctr"/>
          <a:lstStyle/>
          <a:p>
            <a:pPr indent="0" marL="0">
              <a:buNone/>
            </a:pPr>
            <a:r>
              <a:rPr lang="en-US" sz="2100" b="1" dirty="0">
                <a:solidFill>
                  <a:srgbClr val="243831"/>
                </a:solidFill>
                <a:latin typeface="Segoe UI" pitchFamily="34" charset="0"/>
                <a:ea typeface="Segoe UI" pitchFamily="34" charset="-122"/>
                <a:cs typeface="Segoe UI" pitchFamily="34" charset="-120"/>
              </a:rPr>
              <a:t>2 / Approved employee travel</a:t>
            </a:r>
            <a:endParaRPr lang="en-US" sz="2100" dirty="0"/>
          </a:p>
        </p:txBody>
      </p:sp>
      <p:sp>
        <p:nvSpPr>
          <p:cNvPr id="8" name="Text 6"/>
          <p:cNvSpPr/>
          <p:nvPr/>
        </p:nvSpPr>
        <p:spPr>
          <a:xfrm>
            <a:off x="685800" y="3337560"/>
            <a:ext cx="10789920" cy="777240"/>
          </a:xfrm>
          <a:prstGeom prst="rect">
            <a:avLst/>
          </a:prstGeom>
          <a:noFill/>
          <a:ln/>
        </p:spPr>
        <p:txBody>
          <a:bodyPr wrap="square" rtlCol="0" anchor="ctr"/>
          <a:lstStyle/>
          <a:p>
            <a:pPr indent="0" marL="0">
              <a:buNone/>
            </a:pPr>
            <a:r>
              <a:rPr lang="en-US" sz="1800" dirty="0">
                <a:solidFill>
                  <a:srgbClr val="43544D"/>
                </a:solidFill>
                <a:latin typeface="Segoe UI" pitchFamily="34" charset="0"/>
                <a:ea typeface="Segoe UI" pitchFamily="34" charset="-122"/>
                <a:cs typeface="Segoe UI" pitchFamily="34" charset="-120"/>
              </a:rPr>
              <a:t>JDOE-LT-01 + jdoe: reconcile travel and known device; do not invent a compromise.</a:t>
            </a:r>
            <a:endParaRPr lang="en-US" sz="1800" dirty="0"/>
          </a:p>
        </p:txBody>
      </p:sp>
      <p:sp>
        <p:nvSpPr>
          <p:cNvPr id="9" name="Shape 7"/>
          <p:cNvSpPr/>
          <p:nvPr/>
        </p:nvSpPr>
        <p:spPr>
          <a:xfrm>
            <a:off x="457200" y="4389120"/>
            <a:ext cx="54864" cy="1143000"/>
          </a:xfrm>
          <a:prstGeom prst="rect">
            <a:avLst/>
          </a:prstGeom>
          <a:solidFill>
            <a:srgbClr val="B22938"/>
          </a:solidFill>
          <a:ln w="12700">
            <a:solidFill>
              <a:srgbClr val="333333">
                <a:alpha val="0"/>
              </a:srgbClr>
            </a:solidFill>
            <a:prstDash val="solid"/>
          </a:ln>
        </p:spPr>
      </p:sp>
      <p:sp>
        <p:nvSpPr>
          <p:cNvPr id="10" name="Text 8"/>
          <p:cNvSpPr/>
          <p:nvPr/>
        </p:nvSpPr>
        <p:spPr>
          <a:xfrm>
            <a:off x="685800" y="4389120"/>
            <a:ext cx="10789920" cy="365760"/>
          </a:xfrm>
          <a:prstGeom prst="rect">
            <a:avLst/>
          </a:prstGeom>
          <a:noFill/>
          <a:ln/>
        </p:spPr>
        <p:txBody>
          <a:bodyPr wrap="square" rtlCol="0" anchor="ctr"/>
          <a:lstStyle/>
          <a:p>
            <a:pPr indent="0" marL="0">
              <a:buNone/>
            </a:pPr>
            <a:r>
              <a:rPr lang="en-US" sz="2100" b="1" dirty="0">
                <a:solidFill>
                  <a:srgbClr val="243831"/>
                </a:solidFill>
                <a:latin typeface="Segoe UI" pitchFamily="34" charset="0"/>
                <a:ea typeface="Segoe UI" pitchFamily="34" charset="-122"/>
                <a:cs typeface="Segoe UI" pitchFamily="34" charset="-120"/>
              </a:rPr>
              <a:t>3 / Conflicting egress signals</a:t>
            </a:r>
            <a:endParaRPr lang="en-US" sz="2100" dirty="0"/>
          </a:p>
        </p:txBody>
      </p:sp>
      <p:sp>
        <p:nvSpPr>
          <p:cNvPr id="11" name="Text 9"/>
          <p:cNvSpPr/>
          <p:nvPr/>
        </p:nvSpPr>
        <p:spPr>
          <a:xfrm>
            <a:off x="685800" y="4846320"/>
            <a:ext cx="10789920" cy="777240"/>
          </a:xfrm>
          <a:prstGeom prst="rect">
            <a:avLst/>
          </a:prstGeom>
          <a:noFill/>
          <a:ln/>
        </p:spPr>
        <p:txBody>
          <a:bodyPr wrap="square" rtlCol="0" anchor="ctr"/>
          <a:lstStyle/>
          <a:p>
            <a:pPr indent="0" marL="0">
              <a:buNone/>
            </a:pPr>
            <a:r>
              <a:rPr lang="en-US" sz="1800" dirty="0">
                <a:solidFill>
                  <a:srgbClr val="43544D"/>
                </a:solidFill>
                <a:latin typeface="Segoe UI" pitchFamily="34" charset="0"/>
                <a:ea typeface="Segoe UI" pitchFamily="34" charset="-122"/>
                <a:cs typeface="Segoe UI" pitchFamily="34" charset="-120"/>
              </a:rPr>
              <a:t>OPS-DB-02 + data_egress_mb_per_hour: 900: compare clean endpoint with network anomaly; surface the conflict.</a:t>
            </a:r>
            <a:endParaRPr lang="en-US" sz="1800" dirty="0"/>
          </a:p>
        </p:txBody>
      </p:sp>
      <p:sp>
        <p:nvSpPr>
          <p:cNvPr id="12" name="Text 10">
            <a:hlinkClick r:id="rId1" tooltip=""/>
          </p:cNvPr>
          <p:cNvSpPr/>
          <p:nvPr/>
        </p:nvSpPr>
        <p:spPr>
          <a:xfrm>
            <a:off x="457200" y="6446520"/>
            <a:ext cx="10698480" cy="228600"/>
          </a:xfrm>
          <a:prstGeom prst="rect">
            <a:avLst/>
          </a:prstGeom>
          <a:noFill/>
          <a:ln/>
        </p:spPr>
        <p:txBody>
          <a:bodyPr wrap="square" rtlCol="0" anchor="ctr"/>
          <a:lstStyle/>
          <a:p>
            <a:pPr indent="0" marL="0">
              <a:buNone/>
            </a:pPr>
            <a:r>
              <a:rPr lang="en-US" sz="1000" u="sng" dirty="0">
                <a:solidFill>
                  <a:srgbClr val="075C9B"/>
                </a:solidFill>
                <a:hlinkClick r:id="rId1" invalidUrl="" action="" tgtFrame="" tooltip="" history="1" highlightClick="0" endSnd="0">
                  <a:extLst>
                    <a:ext uri="{A12FA001-AC4F-418D-AE19-62706E023703}">
                      <ahyp:hlinkClr xmlns:ahyp="http://schemas.microsoft.com/office/drawing/2018/hyperlinkcolor" val="tx"/>
                    </a:ext>
                  </a:extLst>
                </a:hlinkClick>
              </a:rPr>
              <a:t>Implementation snapshot | 2026-09-10 UTC | 15098b7 + demo UI refresh</a:t>
            </a:r>
            <a:endParaRPr lang="en-US" sz="1000" dirty="0"/>
          </a:p>
        </p:txBody>
      </p:sp>
      <p:sp>
        <p:nvSpPr>
          <p:cNvPr id="14" name="Text 11"/>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3 / 19</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320040"/>
            <a:ext cx="11247120" cy="731520"/>
          </a:xfrm>
          <a:prstGeom prst="rect">
            <a:avLst/>
          </a:prstGeom>
          <a:noFill/>
          <a:ln/>
        </p:spPr>
        <p:txBody>
          <a:bodyPr wrap="square" rtlCol="0" anchor="ctr"/>
          <a:lstStyle/>
          <a:p>
            <a:pPr indent="0" marL="0">
              <a:buNone/>
            </a:pPr>
            <a:r>
              <a:rPr lang="en-US" sz="2800" b="1" dirty="0">
                <a:solidFill>
                  <a:srgbClr val="146C54"/>
                </a:solidFill>
                <a:latin typeface="Segoe UI" pitchFamily="34" charset="0"/>
                <a:ea typeface="Segoe UI" pitchFamily="34" charset="-122"/>
                <a:cs typeface="Segoe UI" pitchFamily="34" charset="-120"/>
              </a:rPr>
              <a:t>Conversation memory: explicit, bounded, owner-scoped</a:t>
            </a:r>
            <a:endParaRPr lang="en-US" sz="2800" dirty="0"/>
          </a:p>
        </p:txBody>
      </p:sp>
      <p:sp>
        <p:nvSpPr>
          <p:cNvPr id="3" name="Shape 1"/>
          <p:cNvSpPr/>
          <p:nvPr/>
        </p:nvSpPr>
        <p:spPr>
          <a:xfrm>
            <a:off x="457200" y="1371600"/>
            <a:ext cx="54864" cy="1143000"/>
          </a:xfrm>
          <a:prstGeom prst="rect">
            <a:avLst/>
          </a:prstGeom>
          <a:solidFill>
            <a:srgbClr val="146C54"/>
          </a:solidFill>
          <a:ln w="12700">
            <a:solidFill>
              <a:srgbClr val="333333">
                <a:alpha val="0"/>
              </a:srgbClr>
            </a:solidFill>
            <a:prstDash val="solid"/>
          </a:ln>
        </p:spPr>
      </p:sp>
      <p:sp>
        <p:nvSpPr>
          <p:cNvPr id="4" name="Text 2"/>
          <p:cNvSpPr/>
          <p:nvPr/>
        </p:nvSpPr>
        <p:spPr>
          <a:xfrm>
            <a:off x="685800" y="1371600"/>
            <a:ext cx="10789920" cy="365760"/>
          </a:xfrm>
          <a:prstGeom prst="rect">
            <a:avLst/>
          </a:prstGeom>
          <a:noFill/>
          <a:ln/>
        </p:spPr>
        <p:txBody>
          <a:bodyPr wrap="square" rtlCol="0" anchor="ctr"/>
          <a:lstStyle/>
          <a:p>
            <a:pPr indent="0" marL="0">
              <a:buNone/>
            </a:pPr>
            <a:r>
              <a:rPr lang="en-US" sz="2100" b="1" dirty="0">
                <a:solidFill>
                  <a:srgbClr val="243831"/>
                </a:solidFill>
                <a:latin typeface="Segoe UI" pitchFamily="34" charset="0"/>
                <a:ea typeface="Segoe UI" pitchFamily="34" charset="-122"/>
                <a:cs typeface="Segoe UI" pitchFamily="34" charset="-120"/>
              </a:rPr>
              <a:t>Recall in the same assessment</a:t>
            </a:r>
            <a:endParaRPr lang="en-US" sz="2100" dirty="0"/>
          </a:p>
        </p:txBody>
      </p:sp>
      <p:sp>
        <p:nvSpPr>
          <p:cNvPr id="5" name="Text 3"/>
          <p:cNvSpPr/>
          <p:nvPr/>
        </p:nvSpPr>
        <p:spPr>
          <a:xfrm>
            <a:off x="685800" y="1828800"/>
            <a:ext cx="10789920" cy="777240"/>
          </a:xfrm>
          <a:prstGeom prst="rect">
            <a:avLst/>
          </a:prstGeom>
          <a:noFill/>
          <a:ln/>
        </p:spPr>
        <p:txBody>
          <a:bodyPr wrap="square" rtlCol="0" anchor="ctr"/>
          <a:lstStyle/>
          <a:p>
            <a:pPr indent="0" marL="0">
              <a:buNone/>
            </a:pPr>
            <a:r>
              <a:rPr lang="en-US" sz="1800" dirty="0">
                <a:solidFill>
                  <a:srgbClr val="43544D"/>
                </a:solidFill>
                <a:latin typeface="Segoe UI" pitchFamily="34" charset="0"/>
                <a:ea typeface="Segoe UI" pitchFamily="34" charset="-122"/>
                <a:cs typeface="Segoe UI" pitchFamily="34" charset="-120"/>
              </a:rPr>
              <a:t>Add reference DEMO-73921, then ask for it without repeating it. All three specialists receive the supplied history.</a:t>
            </a:r>
            <a:endParaRPr lang="en-US" sz="1800" dirty="0"/>
          </a:p>
        </p:txBody>
      </p:sp>
      <p:sp>
        <p:nvSpPr>
          <p:cNvPr id="6" name="Shape 4"/>
          <p:cNvSpPr/>
          <p:nvPr/>
        </p:nvSpPr>
        <p:spPr>
          <a:xfrm>
            <a:off x="457200" y="2880360"/>
            <a:ext cx="54864" cy="1143000"/>
          </a:xfrm>
          <a:prstGeom prst="rect">
            <a:avLst/>
          </a:prstGeom>
          <a:solidFill>
            <a:srgbClr val="0078D4"/>
          </a:solidFill>
          <a:ln w="12700">
            <a:solidFill>
              <a:srgbClr val="333333">
                <a:alpha val="0"/>
              </a:srgbClr>
            </a:solidFill>
            <a:prstDash val="solid"/>
          </a:ln>
        </p:spPr>
      </p:sp>
      <p:sp>
        <p:nvSpPr>
          <p:cNvPr id="7" name="Text 5"/>
          <p:cNvSpPr/>
          <p:nvPr/>
        </p:nvSpPr>
        <p:spPr>
          <a:xfrm>
            <a:off x="685800" y="2880360"/>
            <a:ext cx="10789920" cy="365760"/>
          </a:xfrm>
          <a:prstGeom prst="rect">
            <a:avLst/>
          </a:prstGeom>
          <a:noFill/>
          <a:ln/>
        </p:spPr>
        <p:txBody>
          <a:bodyPr wrap="square" rtlCol="0" anchor="ctr"/>
          <a:lstStyle/>
          <a:p>
            <a:pPr indent="0" marL="0">
              <a:buNone/>
            </a:pPr>
            <a:r>
              <a:rPr lang="en-US" sz="2100" b="1" dirty="0">
                <a:solidFill>
                  <a:srgbClr val="243831"/>
                </a:solidFill>
                <a:latin typeface="Segoe UI" pitchFamily="34" charset="0"/>
                <a:ea typeface="Segoe UI" pitchFamily="34" charset="-122"/>
                <a:cs typeface="Segoe UI" pitchFamily="34" charset="-120"/>
              </a:rPr>
              <a:t>Isolation and retry boundaries</a:t>
            </a:r>
            <a:endParaRPr lang="en-US" sz="2100" dirty="0"/>
          </a:p>
        </p:txBody>
      </p:sp>
      <p:sp>
        <p:nvSpPr>
          <p:cNvPr id="8" name="Text 6"/>
          <p:cNvSpPr/>
          <p:nvPr/>
        </p:nvSpPr>
        <p:spPr>
          <a:xfrm>
            <a:off x="685800" y="3337560"/>
            <a:ext cx="10789920" cy="777240"/>
          </a:xfrm>
          <a:prstGeom prst="rect">
            <a:avLst/>
          </a:prstGeom>
          <a:noFill/>
          <a:ln/>
        </p:spPr>
        <p:txBody>
          <a:bodyPr wrap="square" rtlCol="0" anchor="ctr"/>
          <a:lstStyle/>
          <a:p>
            <a:pPr indent="0" marL="0">
              <a:buNone/>
            </a:pPr>
            <a:r>
              <a:rPr lang="en-US" sz="1800" dirty="0">
                <a:solidFill>
                  <a:srgbClr val="43544D"/>
                </a:solidFill>
                <a:latin typeface="Segoe UI" pitchFamily="34" charset="0"/>
                <a:ea typeface="Segoe UI" pitchFamily="34" charset="-122"/>
                <a:cs typeface="Segoe UI" pitchFamily="34" charset="-120"/>
              </a:rPr>
              <a:t>A new assessment must not recall that reference. Completed identical message retries replay; changed text with the same key conflicts.</a:t>
            </a:r>
            <a:endParaRPr lang="en-US" sz="1800" dirty="0"/>
          </a:p>
        </p:txBody>
      </p:sp>
      <p:sp>
        <p:nvSpPr>
          <p:cNvPr id="9" name="Shape 7"/>
          <p:cNvSpPr/>
          <p:nvPr/>
        </p:nvSpPr>
        <p:spPr>
          <a:xfrm>
            <a:off x="457200" y="4389120"/>
            <a:ext cx="54864" cy="1143000"/>
          </a:xfrm>
          <a:prstGeom prst="rect">
            <a:avLst/>
          </a:prstGeom>
          <a:solidFill>
            <a:srgbClr val="B22938"/>
          </a:solidFill>
          <a:ln w="12700">
            <a:solidFill>
              <a:srgbClr val="333333">
                <a:alpha val="0"/>
              </a:srgbClr>
            </a:solidFill>
            <a:prstDash val="solid"/>
          </a:ln>
        </p:spPr>
      </p:sp>
      <p:sp>
        <p:nvSpPr>
          <p:cNvPr id="10" name="Text 8"/>
          <p:cNvSpPr/>
          <p:nvPr/>
        </p:nvSpPr>
        <p:spPr>
          <a:xfrm>
            <a:off x="685800" y="4389120"/>
            <a:ext cx="10789920" cy="365760"/>
          </a:xfrm>
          <a:prstGeom prst="rect">
            <a:avLst/>
          </a:prstGeom>
          <a:noFill/>
          <a:ln/>
        </p:spPr>
        <p:txBody>
          <a:bodyPr wrap="square" rtlCol="0" anchor="ctr"/>
          <a:lstStyle/>
          <a:p>
            <a:pPr indent="0" marL="0">
              <a:buNone/>
            </a:pPr>
            <a:r>
              <a:rPr lang="en-US" sz="2100" b="1" dirty="0">
                <a:solidFill>
                  <a:srgbClr val="243831"/>
                </a:solidFill>
                <a:latin typeface="Segoe UI" pitchFamily="34" charset="0"/>
                <a:ea typeface="Segoe UI" pitchFamily="34" charset="-122"/>
                <a:cs typeface="Segoe UI" pitchFamily="34" charset="-120"/>
              </a:rPr>
              <a:t>No durable history claim</a:t>
            </a:r>
            <a:endParaRPr lang="en-US" sz="2100" dirty="0"/>
          </a:p>
        </p:txBody>
      </p:sp>
      <p:sp>
        <p:nvSpPr>
          <p:cNvPr id="11" name="Text 9"/>
          <p:cNvSpPr/>
          <p:nvPr/>
        </p:nvSpPr>
        <p:spPr>
          <a:xfrm>
            <a:off x="685800" y="4846320"/>
            <a:ext cx="10789920" cy="777240"/>
          </a:xfrm>
          <a:prstGeom prst="rect">
            <a:avLst/>
          </a:prstGeom>
          <a:noFill/>
          <a:ln/>
        </p:spPr>
        <p:txBody>
          <a:bodyPr wrap="square" rtlCol="0" anchor="ctr"/>
          <a:lstStyle/>
          <a:p>
            <a:pPr indent="0" marL="0">
              <a:buNone/>
            </a:pPr>
            <a:r>
              <a:rPr lang="en-US" sz="1800" dirty="0">
                <a:solidFill>
                  <a:srgbClr val="43544D"/>
                </a:solidFill>
                <a:latin typeface="Segoe UI" pitchFamily="34" charset="0"/>
                <a:ea typeface="Segoe UI" pitchFamily="34" charset="-122"/>
                <a:cs typeface="Segoe UI" pitchFamily="34" charset="-120"/>
              </a:rPr>
              <a:t>Owner-bound in-memory sessions expire; restart loses server state and browser reload loses the local list. No Cosmos, Teams, or durable exactly-once guarantee.</a:t>
            </a:r>
            <a:endParaRPr lang="en-US" sz="1800" dirty="0"/>
          </a:p>
        </p:txBody>
      </p:sp>
      <p:sp>
        <p:nvSpPr>
          <p:cNvPr id="12" name="Text 10">
            <a:hlinkClick r:id="rId1" tooltip=""/>
          </p:cNvPr>
          <p:cNvSpPr/>
          <p:nvPr/>
        </p:nvSpPr>
        <p:spPr>
          <a:xfrm>
            <a:off x="457200" y="6446520"/>
            <a:ext cx="10698480" cy="228600"/>
          </a:xfrm>
          <a:prstGeom prst="rect">
            <a:avLst/>
          </a:prstGeom>
          <a:noFill/>
          <a:ln/>
        </p:spPr>
        <p:txBody>
          <a:bodyPr wrap="square" rtlCol="0" anchor="ctr"/>
          <a:lstStyle/>
          <a:p>
            <a:pPr indent="0" marL="0">
              <a:buNone/>
            </a:pPr>
            <a:r>
              <a:rPr lang="en-US" sz="1000" u="sng" dirty="0">
                <a:solidFill>
                  <a:srgbClr val="075C9B"/>
                </a:solidFill>
                <a:hlinkClick r:id="rId1" invalidUrl="" action="" tgtFrame="" tooltip="" history="1" highlightClick="0" endSnd="0">
                  <a:extLst>
                    <a:ext uri="{A12FA001-AC4F-418D-AE19-62706E023703}">
                      <ahyp:hlinkClr xmlns:ahyp="http://schemas.microsoft.com/office/drawing/2018/hyperlinkcolor" val="tx"/>
                    </a:ext>
                  </a:extLst>
                </a:hlinkClick>
              </a:rPr>
              <a:t>Implementation snapshot | 2026-09-10 UTC | 15098b7 + demo UI refresh</a:t>
            </a:r>
            <a:endParaRPr lang="en-US" sz="1000" dirty="0"/>
          </a:p>
        </p:txBody>
      </p:sp>
      <p:sp>
        <p:nvSpPr>
          <p:cNvPr id="14" name="Text 11"/>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4 / 19</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320040"/>
            <a:ext cx="11247120" cy="731520"/>
          </a:xfrm>
          <a:prstGeom prst="rect">
            <a:avLst/>
          </a:prstGeom>
          <a:noFill/>
          <a:ln/>
        </p:spPr>
        <p:txBody>
          <a:bodyPr wrap="square" rtlCol="0" anchor="ctr"/>
          <a:lstStyle/>
          <a:p>
            <a:pPr indent="0" marL="0">
              <a:buNone/>
            </a:pPr>
            <a:r>
              <a:rPr lang="en-US" sz="2800" b="1" dirty="0">
                <a:solidFill>
                  <a:srgbClr val="146C54"/>
                </a:solidFill>
                <a:latin typeface="Segoe UI" pitchFamily="34" charset="0"/>
                <a:ea typeface="Segoe UI" pitchFamily="34" charset="-122"/>
                <a:cs typeface="Segoe UI" pitchFamily="34" charset="-120"/>
              </a:rPr>
              <a:t>Tool execution is evidence, not model prose</a:t>
            </a:r>
            <a:endParaRPr lang="en-US" sz="2800" dirty="0"/>
          </a:p>
        </p:txBody>
      </p:sp>
      <p:sp>
        <p:nvSpPr>
          <p:cNvPr id="3" name="Shape 1"/>
          <p:cNvSpPr/>
          <p:nvPr/>
        </p:nvSpPr>
        <p:spPr>
          <a:xfrm>
            <a:off x="457200" y="1371600"/>
            <a:ext cx="54864" cy="1143000"/>
          </a:xfrm>
          <a:prstGeom prst="rect">
            <a:avLst/>
          </a:prstGeom>
          <a:solidFill>
            <a:srgbClr val="146C54"/>
          </a:solidFill>
          <a:ln w="12700">
            <a:solidFill>
              <a:srgbClr val="333333">
                <a:alpha val="0"/>
              </a:srgbClr>
            </a:solidFill>
            <a:prstDash val="solid"/>
          </a:ln>
        </p:spPr>
      </p:sp>
      <p:sp>
        <p:nvSpPr>
          <p:cNvPr id="4" name="Text 2"/>
          <p:cNvSpPr/>
          <p:nvPr/>
        </p:nvSpPr>
        <p:spPr>
          <a:xfrm>
            <a:off x="685800" y="1371600"/>
            <a:ext cx="10789920" cy="365760"/>
          </a:xfrm>
          <a:prstGeom prst="rect">
            <a:avLst/>
          </a:prstGeom>
          <a:noFill/>
          <a:ln/>
        </p:spPr>
        <p:txBody>
          <a:bodyPr wrap="square" rtlCol="0" anchor="ctr"/>
          <a:lstStyle/>
          <a:p>
            <a:pPr indent="0" marL="0">
              <a:buNone/>
            </a:pPr>
            <a:r>
              <a:rPr lang="en-US" sz="2100" b="1" dirty="0">
                <a:solidFill>
                  <a:srgbClr val="243831"/>
                </a:solidFill>
                <a:latin typeface="Segoe UI" pitchFamily="34" charset="0"/>
                <a:ea typeface="Segoe UI" pitchFamily="34" charset="-122"/>
                <a:cs typeface="Segoe UI" pitchFamily="34" charset="-120"/>
              </a:rPr>
              <a:t>Deterministic lookup plan</a:t>
            </a:r>
            <a:endParaRPr lang="en-US" sz="2100" dirty="0"/>
          </a:p>
        </p:txBody>
      </p:sp>
      <p:sp>
        <p:nvSpPr>
          <p:cNvPr id="5" name="Text 3"/>
          <p:cNvSpPr/>
          <p:nvPr/>
        </p:nvSpPr>
        <p:spPr>
          <a:xfrm>
            <a:off x="685800" y="1828800"/>
            <a:ext cx="10789920" cy="777240"/>
          </a:xfrm>
          <a:prstGeom prst="rect">
            <a:avLst/>
          </a:prstGeom>
          <a:noFill/>
          <a:ln/>
        </p:spPr>
        <p:txBody>
          <a:bodyPr wrap="square" rtlCol="0" anchor="ctr"/>
          <a:lstStyle/>
          <a:p>
            <a:pPr indent="0" marL="0">
              <a:buNone/>
            </a:pPr>
            <a:r>
              <a:rPr lang="en-US" sz="1800" dirty="0">
                <a:solidFill>
                  <a:srgbClr val="43544D"/>
                </a:solidFill>
                <a:latin typeface="Segoe UI" pitchFamily="34" charset="0"/>
                <a:ea typeface="Segoe UI" pitchFamily="34" charset="-122"/>
                <a:cs typeface="Segoe UI" pitchFamily="34" charset="-120"/>
              </a:rPr>
              <a:t>Explicit user device/account/metric fields select real read-only MCP calls. Omitted fields retain prior context; new values replace that category.</a:t>
            </a:r>
            <a:endParaRPr lang="en-US" sz="1800" dirty="0"/>
          </a:p>
        </p:txBody>
      </p:sp>
      <p:sp>
        <p:nvSpPr>
          <p:cNvPr id="6" name="Shape 4"/>
          <p:cNvSpPr/>
          <p:nvPr/>
        </p:nvSpPr>
        <p:spPr>
          <a:xfrm>
            <a:off x="457200" y="2880360"/>
            <a:ext cx="54864" cy="1143000"/>
          </a:xfrm>
          <a:prstGeom prst="rect">
            <a:avLst/>
          </a:prstGeom>
          <a:solidFill>
            <a:srgbClr val="0078D4"/>
          </a:solidFill>
          <a:ln w="12700">
            <a:solidFill>
              <a:srgbClr val="333333">
                <a:alpha val="0"/>
              </a:srgbClr>
            </a:solidFill>
            <a:prstDash val="solid"/>
          </a:ln>
        </p:spPr>
      </p:sp>
      <p:sp>
        <p:nvSpPr>
          <p:cNvPr id="7" name="Text 5"/>
          <p:cNvSpPr/>
          <p:nvPr/>
        </p:nvSpPr>
        <p:spPr>
          <a:xfrm>
            <a:off x="685800" y="2880360"/>
            <a:ext cx="10789920" cy="365760"/>
          </a:xfrm>
          <a:prstGeom prst="rect">
            <a:avLst/>
          </a:prstGeom>
          <a:noFill/>
          <a:ln/>
        </p:spPr>
        <p:txBody>
          <a:bodyPr wrap="square" rtlCol="0" anchor="ctr"/>
          <a:lstStyle/>
          <a:p>
            <a:pPr indent="0" marL="0">
              <a:buNone/>
            </a:pPr>
            <a:r>
              <a:rPr lang="en-US" sz="2100" b="1" dirty="0">
                <a:solidFill>
                  <a:srgbClr val="243831"/>
                </a:solidFill>
                <a:latin typeface="Segoe UI" pitchFamily="34" charset="0"/>
                <a:ea typeface="Segoe UI" pitchFamily="34" charset="-122"/>
                <a:cs typeface="Segoe UI" pitchFamily="34" charset="-120"/>
              </a:rPr>
              <a:t>Strict specialist permissions</a:t>
            </a:r>
            <a:endParaRPr lang="en-US" sz="2100" dirty="0"/>
          </a:p>
        </p:txBody>
      </p:sp>
      <p:sp>
        <p:nvSpPr>
          <p:cNvPr id="8" name="Text 6"/>
          <p:cNvSpPr/>
          <p:nvPr/>
        </p:nvSpPr>
        <p:spPr>
          <a:xfrm>
            <a:off x="685800" y="3337560"/>
            <a:ext cx="10789920" cy="777240"/>
          </a:xfrm>
          <a:prstGeom prst="rect">
            <a:avLst/>
          </a:prstGeom>
          <a:noFill/>
          <a:ln/>
        </p:spPr>
        <p:txBody>
          <a:bodyPr wrap="square" rtlCol="0" anchor="ctr"/>
          <a:lstStyle/>
          <a:p>
            <a:pPr indent="0" marL="0">
              <a:buNone/>
            </a:pPr>
            <a:r>
              <a:rPr lang="en-US" sz="1800" dirty="0">
                <a:solidFill>
                  <a:srgbClr val="43544D"/>
                </a:solidFill>
                <a:latin typeface="Segoe UI" pitchFamily="34" charset="0"/>
                <a:ea typeface="Segoe UI" pitchFamily="34" charset="-122"/>
                <a:cs typeface="Segoe UI" pitchFamily="34" charset="-120"/>
              </a:rPr>
              <a:t>Investigator: get_device_risk + list_vulnerabilities. Analyst: detect_login_anomalies + score_anomaly. Composer: no tools.</a:t>
            </a:r>
            <a:endParaRPr lang="en-US" sz="1800" dirty="0"/>
          </a:p>
        </p:txBody>
      </p:sp>
      <p:sp>
        <p:nvSpPr>
          <p:cNvPr id="9" name="Shape 7"/>
          <p:cNvSpPr/>
          <p:nvPr/>
        </p:nvSpPr>
        <p:spPr>
          <a:xfrm>
            <a:off x="457200" y="4389120"/>
            <a:ext cx="54864" cy="1143000"/>
          </a:xfrm>
          <a:prstGeom prst="rect">
            <a:avLst/>
          </a:prstGeom>
          <a:solidFill>
            <a:srgbClr val="B22938"/>
          </a:solidFill>
          <a:ln w="12700">
            <a:solidFill>
              <a:srgbClr val="333333">
                <a:alpha val="0"/>
              </a:srgbClr>
            </a:solidFill>
            <a:prstDash val="solid"/>
          </a:ln>
        </p:spPr>
      </p:sp>
      <p:sp>
        <p:nvSpPr>
          <p:cNvPr id="10" name="Text 8"/>
          <p:cNvSpPr/>
          <p:nvPr/>
        </p:nvSpPr>
        <p:spPr>
          <a:xfrm>
            <a:off x="685800" y="4389120"/>
            <a:ext cx="10789920" cy="365760"/>
          </a:xfrm>
          <a:prstGeom prst="rect">
            <a:avLst/>
          </a:prstGeom>
          <a:noFill/>
          <a:ln/>
        </p:spPr>
        <p:txBody>
          <a:bodyPr wrap="square" rtlCol="0" anchor="ctr"/>
          <a:lstStyle/>
          <a:p>
            <a:pPr indent="0" marL="0">
              <a:buNone/>
            </a:pPr>
            <a:r>
              <a:rPr lang="en-US" sz="2100" b="1" dirty="0">
                <a:solidFill>
                  <a:srgbClr val="243831"/>
                </a:solidFill>
                <a:latin typeface="Segoe UI" pitchFamily="34" charset="0"/>
                <a:ea typeface="Segoe UI" pitchFamily="34" charset="-122"/>
                <a:cs typeface="Segoe UI" pitchFamily="34" charset="-120"/>
              </a:rPr>
              <a:t>Validate actual receipts</a:t>
            </a:r>
            <a:endParaRPr lang="en-US" sz="2100" dirty="0"/>
          </a:p>
        </p:txBody>
      </p:sp>
      <p:sp>
        <p:nvSpPr>
          <p:cNvPr id="11" name="Text 9"/>
          <p:cNvSpPr/>
          <p:nvPr/>
        </p:nvSpPr>
        <p:spPr>
          <a:xfrm>
            <a:off x="685800" y="4846320"/>
            <a:ext cx="10789920" cy="777240"/>
          </a:xfrm>
          <a:prstGeom prst="rect">
            <a:avLst/>
          </a:prstGeom>
          <a:noFill/>
          <a:ln/>
        </p:spPr>
        <p:txBody>
          <a:bodyPr wrap="square" rtlCol="0" anchor="ctr"/>
          <a:lstStyle/>
          <a:p>
            <a:pPr indent="0" marL="0">
              <a:buNone/>
            </a:pPr>
            <a:r>
              <a:rPr lang="en-US" sz="1800" dirty="0">
                <a:solidFill>
                  <a:srgbClr val="43544D"/>
                </a:solidFill>
                <a:latin typeface="Segoe UI" pitchFamily="34" charset="0"/>
                <a:ea typeface="Segoe UI" pitchFamily="34" charset="-122"/>
                <a:cs typeface="Segoe UI" pitchFamily="34" charset="-120"/>
              </a:rPr>
              <a:t>Successful ToolMessage results become bounded response metadata. Synthetic fixtures and unavailable vulnerability telemetry must remain visible limitations.</a:t>
            </a:r>
            <a:endParaRPr lang="en-US" sz="1800" dirty="0"/>
          </a:p>
        </p:txBody>
      </p:sp>
      <p:sp>
        <p:nvSpPr>
          <p:cNvPr id="12" name="Text 10">
            <a:hlinkClick r:id="rId1" tooltip=""/>
          </p:cNvPr>
          <p:cNvSpPr/>
          <p:nvPr/>
        </p:nvSpPr>
        <p:spPr>
          <a:xfrm>
            <a:off x="457200" y="6446520"/>
            <a:ext cx="10698480" cy="228600"/>
          </a:xfrm>
          <a:prstGeom prst="rect">
            <a:avLst/>
          </a:prstGeom>
          <a:noFill/>
          <a:ln/>
        </p:spPr>
        <p:txBody>
          <a:bodyPr wrap="square" rtlCol="0" anchor="ctr"/>
          <a:lstStyle/>
          <a:p>
            <a:pPr indent="0" marL="0">
              <a:buNone/>
            </a:pPr>
            <a:r>
              <a:rPr lang="en-US" sz="1000" u="sng" dirty="0">
                <a:solidFill>
                  <a:srgbClr val="075C9B"/>
                </a:solidFill>
                <a:hlinkClick r:id="rId1" invalidUrl="" action="" tgtFrame="" tooltip="" history="1" highlightClick="0" endSnd="0">
                  <a:extLst>
                    <a:ext uri="{A12FA001-AC4F-418D-AE19-62706E023703}">
                      <ahyp:hlinkClr xmlns:ahyp="http://schemas.microsoft.com/office/drawing/2018/hyperlinkcolor" val="tx"/>
                    </a:ext>
                  </a:extLst>
                </a:hlinkClick>
              </a:rPr>
              <a:t>Implementation snapshot | 2026-09-10 UTC | 15098b7 + demo UI refresh</a:t>
            </a:r>
            <a:endParaRPr lang="en-US" sz="1000" dirty="0"/>
          </a:p>
        </p:txBody>
      </p:sp>
      <p:sp>
        <p:nvSpPr>
          <p:cNvPr id="14" name="Text 11"/>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5 / 19</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320040"/>
            <a:ext cx="11247120" cy="731520"/>
          </a:xfrm>
          <a:prstGeom prst="rect">
            <a:avLst/>
          </a:prstGeom>
          <a:noFill/>
          <a:ln/>
        </p:spPr>
        <p:txBody>
          <a:bodyPr wrap="square" rtlCol="0" anchor="ctr"/>
          <a:lstStyle/>
          <a:p>
            <a:pPr indent="0" marL="0">
              <a:buNone/>
            </a:pPr>
            <a:r>
              <a:rPr lang="en-US" sz="2800" b="1" dirty="0">
                <a:solidFill>
                  <a:srgbClr val="146C54"/>
                </a:solidFill>
                <a:latin typeface="Segoe UI" pitchFamily="34" charset="0"/>
                <a:ea typeface="Segoe UI" pitchFamily="34" charset="-122"/>
                <a:cs typeface="Segoe UI" pitchFamily="34" charset="-120"/>
              </a:rPr>
              <a:t>Release operations: approval, telemetry, capacity</a:t>
            </a:r>
            <a:endParaRPr lang="en-US" sz="2800" dirty="0"/>
          </a:p>
        </p:txBody>
      </p:sp>
      <p:sp>
        <p:nvSpPr>
          <p:cNvPr id="3" name="Shape 1"/>
          <p:cNvSpPr/>
          <p:nvPr/>
        </p:nvSpPr>
        <p:spPr>
          <a:xfrm>
            <a:off x="457200" y="1371600"/>
            <a:ext cx="54864" cy="1143000"/>
          </a:xfrm>
          <a:prstGeom prst="rect">
            <a:avLst/>
          </a:prstGeom>
          <a:solidFill>
            <a:srgbClr val="146C54"/>
          </a:solidFill>
          <a:ln w="12700">
            <a:solidFill>
              <a:srgbClr val="333333">
                <a:alpha val="0"/>
              </a:srgbClr>
            </a:solidFill>
            <a:prstDash val="solid"/>
          </a:ln>
        </p:spPr>
      </p:sp>
      <p:sp>
        <p:nvSpPr>
          <p:cNvPr id="4" name="Text 2"/>
          <p:cNvSpPr/>
          <p:nvPr/>
        </p:nvSpPr>
        <p:spPr>
          <a:xfrm>
            <a:off x="685800" y="1371600"/>
            <a:ext cx="10789920" cy="365760"/>
          </a:xfrm>
          <a:prstGeom prst="rect">
            <a:avLst/>
          </a:prstGeom>
          <a:noFill/>
          <a:ln/>
        </p:spPr>
        <p:txBody>
          <a:bodyPr wrap="square" rtlCol="0" anchor="ctr"/>
          <a:lstStyle/>
          <a:p>
            <a:pPr indent="0" marL="0">
              <a:buNone/>
            </a:pPr>
            <a:r>
              <a:rPr lang="en-US" sz="2100" b="1" dirty="0">
                <a:solidFill>
                  <a:srgbClr val="243831"/>
                </a:solidFill>
                <a:latin typeface="Segoe UI" pitchFamily="34" charset="0"/>
                <a:ea typeface="Segoe UI" pitchFamily="34" charset="-122"/>
                <a:cs typeface="Segoe UI" pitchFamily="34" charset="-120"/>
              </a:rPr>
              <a:t>Approve the release, then monitoring</a:t>
            </a:r>
            <a:endParaRPr lang="en-US" sz="2100" dirty="0"/>
          </a:p>
        </p:txBody>
      </p:sp>
      <p:sp>
        <p:nvSpPr>
          <p:cNvPr id="5" name="Text 3"/>
          <p:cNvSpPr/>
          <p:nvPr/>
        </p:nvSpPr>
        <p:spPr>
          <a:xfrm>
            <a:off x="685800" y="1828800"/>
            <a:ext cx="10789920" cy="777240"/>
          </a:xfrm>
          <a:prstGeom prst="rect">
            <a:avLst/>
          </a:prstGeom>
          <a:noFill/>
          <a:ln/>
        </p:spPr>
        <p:txBody>
          <a:bodyPr wrap="square" rtlCol="0" anchor="ctr"/>
          <a:lstStyle/>
          <a:p>
            <a:pPr indent="0" marL="0">
              <a:buNone/>
            </a:pPr>
            <a:r>
              <a:rPr lang="en-US" sz="1800" dirty="0">
                <a:solidFill>
                  <a:srgbClr val="43544D"/>
                </a:solidFill>
                <a:latin typeface="Segoe UI" pitchFamily="34" charset="0"/>
                <a:ea typeface="Segoe UI" pitchFamily="34" charset="-122"/>
                <a:cs typeface="Segoe UI" pitchFamily="34" charset="-120"/>
              </a:rPr>
              <a:t>Both protected jobs use production approval. Continuous Validation queues behind the shared environment lock; it needs no manual approval.</a:t>
            </a:r>
            <a:endParaRPr lang="en-US" sz="1800" dirty="0"/>
          </a:p>
        </p:txBody>
      </p:sp>
      <p:sp>
        <p:nvSpPr>
          <p:cNvPr id="6" name="Shape 4"/>
          <p:cNvSpPr/>
          <p:nvPr/>
        </p:nvSpPr>
        <p:spPr>
          <a:xfrm>
            <a:off x="457200" y="2880360"/>
            <a:ext cx="54864" cy="1143000"/>
          </a:xfrm>
          <a:prstGeom prst="rect">
            <a:avLst/>
          </a:prstGeom>
          <a:solidFill>
            <a:srgbClr val="0078D4"/>
          </a:solidFill>
          <a:ln w="12700">
            <a:solidFill>
              <a:srgbClr val="333333">
                <a:alpha val="0"/>
              </a:srgbClr>
            </a:solidFill>
            <a:prstDash val="solid"/>
          </a:ln>
        </p:spPr>
      </p:sp>
      <p:sp>
        <p:nvSpPr>
          <p:cNvPr id="7" name="Text 5"/>
          <p:cNvSpPr/>
          <p:nvPr/>
        </p:nvSpPr>
        <p:spPr>
          <a:xfrm>
            <a:off x="685800" y="2880360"/>
            <a:ext cx="10789920" cy="365760"/>
          </a:xfrm>
          <a:prstGeom prst="rect">
            <a:avLst/>
          </a:prstGeom>
          <a:noFill/>
          <a:ln/>
        </p:spPr>
        <p:txBody>
          <a:bodyPr wrap="square" rtlCol="0" anchor="ctr"/>
          <a:lstStyle/>
          <a:p>
            <a:pPr indent="0" marL="0">
              <a:buNone/>
            </a:pPr>
            <a:r>
              <a:rPr lang="en-US" sz="2100" b="1" dirty="0">
                <a:solidFill>
                  <a:srgbClr val="243831"/>
                </a:solidFill>
                <a:latin typeface="Segoe UI" pitchFamily="34" charset="0"/>
                <a:ea typeface="Segoe UI" pitchFamily="34" charset="-122"/>
                <a:cs typeface="Segoe UI" pitchFamily="34" charset="-120"/>
              </a:rPr>
              <a:t>Positive ingestion before zero exceptions</a:t>
            </a:r>
            <a:endParaRPr lang="en-US" sz="2100" dirty="0"/>
          </a:p>
        </p:txBody>
      </p:sp>
      <p:sp>
        <p:nvSpPr>
          <p:cNvPr id="8" name="Text 6"/>
          <p:cNvSpPr/>
          <p:nvPr/>
        </p:nvSpPr>
        <p:spPr>
          <a:xfrm>
            <a:off x="685800" y="3337560"/>
            <a:ext cx="10789920" cy="777240"/>
          </a:xfrm>
          <a:prstGeom prst="rect">
            <a:avLst/>
          </a:prstGeom>
          <a:noFill/>
          <a:ln/>
        </p:spPr>
        <p:txBody>
          <a:bodyPr wrap="square" rtlCol="0" anchor="ctr"/>
          <a:lstStyle/>
          <a:p>
            <a:pPr indent="0" marL="0">
              <a:buNone/>
            </a:pPr>
            <a:r>
              <a:rPr lang="en-US" sz="1800" dirty="0">
                <a:solidFill>
                  <a:srgbClr val="43544D"/>
                </a:solidFill>
                <a:latin typeface="Segoe UI" pitchFamily="34" charset="0"/>
                <a:ea typeface="Segoe UI" pitchFamily="34" charset="-122"/>
                <a:cs typeface="Segoe UI" pitchFamily="34" charset="-120"/>
              </a:rPr>
              <a:t>Correlate the raw response ID with AppTraces, then check AppExceptions. Empty or invalid query results fail; zero exceptions alone is insufficient.</a:t>
            </a:r>
            <a:endParaRPr lang="en-US" sz="1800" dirty="0"/>
          </a:p>
        </p:txBody>
      </p:sp>
      <p:sp>
        <p:nvSpPr>
          <p:cNvPr id="9" name="Shape 7"/>
          <p:cNvSpPr/>
          <p:nvPr/>
        </p:nvSpPr>
        <p:spPr>
          <a:xfrm>
            <a:off x="457200" y="4389120"/>
            <a:ext cx="54864" cy="1143000"/>
          </a:xfrm>
          <a:prstGeom prst="rect">
            <a:avLst/>
          </a:prstGeom>
          <a:solidFill>
            <a:srgbClr val="B22938"/>
          </a:solidFill>
          <a:ln w="12700">
            <a:solidFill>
              <a:srgbClr val="333333">
                <a:alpha val="0"/>
              </a:srgbClr>
            </a:solidFill>
            <a:prstDash val="solid"/>
          </a:ln>
        </p:spPr>
      </p:sp>
      <p:sp>
        <p:nvSpPr>
          <p:cNvPr id="10" name="Text 8"/>
          <p:cNvSpPr/>
          <p:nvPr/>
        </p:nvSpPr>
        <p:spPr>
          <a:xfrm>
            <a:off x="685800" y="4389120"/>
            <a:ext cx="10789920" cy="365760"/>
          </a:xfrm>
          <a:prstGeom prst="rect">
            <a:avLst/>
          </a:prstGeom>
          <a:noFill/>
          <a:ln/>
        </p:spPr>
        <p:txBody>
          <a:bodyPr wrap="square" rtlCol="0" anchor="ctr"/>
          <a:lstStyle/>
          <a:p>
            <a:pPr indent="0" marL="0">
              <a:buNone/>
            </a:pPr>
            <a:r>
              <a:rPr lang="en-US" sz="2100" b="1" dirty="0">
                <a:solidFill>
                  <a:srgbClr val="243831"/>
                </a:solidFill>
                <a:latin typeface="Segoe UI" pitchFamily="34" charset="0"/>
                <a:ea typeface="Segoe UI" pitchFamily="34" charset="-122"/>
                <a:cs typeface="Segoe UI" pitchFamily="34" charset="-120"/>
              </a:rPr>
              <a:t>Staging 50k TPM / production 10k TPM</a:t>
            </a:r>
            <a:endParaRPr lang="en-US" sz="2100" dirty="0"/>
          </a:p>
        </p:txBody>
      </p:sp>
      <p:sp>
        <p:nvSpPr>
          <p:cNvPr id="11" name="Text 9"/>
          <p:cNvSpPr/>
          <p:nvPr/>
        </p:nvSpPr>
        <p:spPr>
          <a:xfrm>
            <a:off x="685800" y="4846320"/>
            <a:ext cx="10789920" cy="777240"/>
          </a:xfrm>
          <a:prstGeom prst="rect">
            <a:avLst/>
          </a:prstGeom>
          <a:noFill/>
          <a:ln/>
        </p:spPr>
        <p:txBody>
          <a:bodyPr wrap="square" rtlCol="0" anchor="ctr"/>
          <a:lstStyle/>
          <a:p>
            <a:pPr indent="0" marL="0">
              <a:buNone/>
            </a:pPr>
            <a:r>
              <a:rPr lang="en-US" sz="1800" dirty="0">
                <a:solidFill>
                  <a:srgbClr val="43544D"/>
                </a:solidFill>
                <a:latin typeface="Segoe UI" pitchFamily="34" charset="0"/>
                <a:ea typeface="Segoe UI" pitchFamily="34" charset="-122"/>
                <a:cs typeface="Segoe UI" pitchFamily="34" charset="-120"/>
              </a:rPr>
              <a:t>Three load failures in 34424723263 correlated with model 429s. Approved staging-only increase; unchanged five-stream gate subsequently passed. Not an SLA or saturation test.</a:t>
            </a:r>
            <a:endParaRPr lang="en-US" sz="1800" dirty="0"/>
          </a:p>
        </p:txBody>
      </p:sp>
      <p:sp>
        <p:nvSpPr>
          <p:cNvPr id="12" name="Text 10">
            <a:hlinkClick r:id="rId1" tooltip=""/>
          </p:cNvPr>
          <p:cNvSpPr/>
          <p:nvPr/>
        </p:nvSpPr>
        <p:spPr>
          <a:xfrm>
            <a:off x="457200" y="6446520"/>
            <a:ext cx="10698480" cy="228600"/>
          </a:xfrm>
          <a:prstGeom prst="rect">
            <a:avLst/>
          </a:prstGeom>
          <a:noFill/>
          <a:ln/>
        </p:spPr>
        <p:txBody>
          <a:bodyPr wrap="square" rtlCol="0" anchor="ctr"/>
          <a:lstStyle/>
          <a:p>
            <a:pPr indent="0" marL="0">
              <a:buNone/>
            </a:pPr>
            <a:r>
              <a:rPr lang="en-US" sz="1000" u="sng" dirty="0">
                <a:solidFill>
                  <a:srgbClr val="075C9B"/>
                </a:solidFill>
                <a:hlinkClick r:id="rId1" invalidUrl="" action="" tgtFrame="" tooltip="" history="1" highlightClick="0" endSnd="0">
                  <a:extLst>
                    <a:ext uri="{A12FA001-AC4F-418D-AE19-62706E023703}">
                      <ahyp:hlinkClr xmlns:ahyp="http://schemas.microsoft.com/office/drawing/2018/hyperlinkcolor" val="tx"/>
                    </a:ext>
                  </a:extLst>
                </a:hlinkClick>
              </a:rPr>
              <a:t>Implementation snapshot | 2026-09-10 UTC | 15098b7 + demo UI refresh</a:t>
            </a:r>
            <a:endParaRPr lang="en-US" sz="1000" dirty="0"/>
          </a:p>
        </p:txBody>
      </p:sp>
      <p:sp>
        <p:nvSpPr>
          <p:cNvPr id="14" name="Text 11"/>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6 / 19</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11480" y="146304"/>
            <a:ext cx="11338560" cy="502920"/>
          </a:xfrm>
          <a:prstGeom prst="rect">
            <a:avLst/>
          </a:prstGeom>
          <a:noFill/>
          <a:ln/>
        </p:spPr>
        <p:txBody>
          <a:bodyPr wrap="square" rtlCol="0" anchor="ctr"/>
          <a:lstStyle/>
          <a:p>
            <a:pPr indent="0" marL="0">
              <a:buNone/>
            </a:pPr>
            <a:r>
              <a:rPr lang="en-US" sz="2200" b="1" dirty="0">
                <a:solidFill>
                  <a:srgbClr val="146C54"/>
                </a:solidFill>
                <a:latin typeface="Segoe UI" pitchFamily="34" charset="0"/>
                <a:ea typeface="Segoe UI" pitchFamily="34" charset="-122"/>
                <a:cs typeface="Segoe UI" pitchFamily="34" charset="-120"/>
              </a:rPr>
              <a:t>Historical proof: Verified Release: Staging to Production</a:t>
            </a:r>
            <a:endParaRPr lang="en-US" sz="2200" dirty="0"/>
          </a:p>
        </p:txBody>
      </p:sp>
      <p:pic>
        <p:nvPicPr>
          <p:cNvPr id="3" name="Image 0" descr="Verified Release: Staging to Production">    </p:cNvPr>
          <p:cNvPicPr>
            <a:picLocks noChangeAspect="1"/>
          </p:cNvPicPr>
          <p:nvPr/>
        </p:nvPicPr>
        <p:blipFill>
          <a:blip r:embed="rId1"/>
          <a:stretch>
            <a:fillRect/>
          </a:stretch>
        </p:blipFill>
        <p:spPr>
          <a:xfrm>
            <a:off x="2068830" y="777240"/>
            <a:ext cx="8051292" cy="5367528"/>
          </a:xfrm>
          <a:prstGeom prst="rect">
            <a:avLst/>
          </a:prstGeom>
        </p:spPr>
      </p:pic>
      <p:sp>
        <p:nvSpPr>
          <p:cNvPr id="4" name="Text 1"/>
          <p:cNvSpPr/>
          <p:nvPr/>
        </p:nvSpPr>
        <p:spPr>
          <a:xfrm>
            <a:off x="411480" y="6245352"/>
            <a:ext cx="11338560" cy="256032"/>
          </a:xfrm>
          <a:prstGeom prst="rect">
            <a:avLst/>
          </a:prstGeom>
          <a:noFill/>
          <a:ln/>
        </p:spPr>
        <p:txBody>
          <a:bodyPr wrap="square" rtlCol="0" anchor="ctr"/>
          <a:lstStyle/>
          <a:p>
            <a:pPr indent="0" marL="0">
              <a:buNone/>
            </a:pPr>
            <a:r>
              <a:rPr lang="en-US" sz="1000" dirty="0">
                <a:solidFill>
                  <a:srgbClr val="53635E"/>
                </a:solidFill>
                <a:latin typeface="Segoe UI" pitchFamily="34" charset="0"/>
                <a:ea typeface="Segoe UI" pitchFamily="34" charset="-122"/>
                <a:cs typeface="Segoe UI" pitchFamily="34" charset="-120"/>
              </a:rPr>
              <a:t>Artifact rendering, not a portal screenshot. Synthetic fixtures. Sources and SHA-256 hashes retained.</a:t>
            </a:r>
            <a:endParaRPr lang="en-US" sz="1000" dirty="0"/>
          </a:p>
        </p:txBody>
      </p:sp>
      <p:sp>
        <p:nvSpPr>
          <p:cNvPr id="5" name="Text 2">
            <a:hlinkClick r:id="rId2" tooltip=""/>
          </p:cNvPr>
          <p:cNvSpPr/>
          <p:nvPr/>
        </p:nvSpPr>
        <p:spPr>
          <a:xfrm>
            <a:off x="411480" y="6528816"/>
            <a:ext cx="10515600" cy="201168"/>
          </a:xfrm>
          <a:prstGeom prst="rect">
            <a:avLst/>
          </a:prstGeom>
          <a:noFill/>
          <a:ln/>
        </p:spPr>
        <p:txBody>
          <a:bodyPr wrap="square" rtlCol="0" anchor="ctr"/>
          <a:lstStyle/>
          <a:p>
            <a:pPr indent="0" marL="0">
              <a:buNone/>
            </a:pPr>
            <a:r>
              <a:rPr lang="en-US" sz="900" u="sng" dirty="0">
                <a:solidFill>
                  <a:srgbClr val="075C9B"/>
                </a:solidFill>
                <a:latin typeface="Segoe UI" pitchFamily="34" charset="0"/>
                <a:ea typeface="Segoe UI" pitchFamily="34" charset="-122"/>
                <a:cs typeface="Segoe UI" pitchFamily="34" charset="-120"/>
                <a:hlinkClick r:id="rId2" invalidUrl="" action="" tgtFrame="" tooltip="" history="1" highlightClick="0" endSnd="0">
                  <a:extLst>
                    <a:ext uri="{A12FA001-AC4F-418D-AE19-62706E023703}">
                      <ahyp:hlinkClr xmlns:ahyp="http://schemas.microsoft.com/office/drawing/2018/hyperlinkcolor" val="tx"/>
                    </a:ext>
                  </a:extLst>
                </a:hlinkClick>
              </a:rPr>
              <a:t>GitHub Actions 34178081808 | f3da486 | 2026-09-08 UTC</a:t>
            </a:r>
            <a:endParaRPr lang="en-US" sz="900" dirty="0"/>
          </a:p>
        </p:txBody>
      </p:sp>
      <p:sp>
        <p:nvSpPr>
          <p:cNvPr id="7" name="Text 3"/>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7 / 19</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11480" y="146304"/>
            <a:ext cx="11338560" cy="502920"/>
          </a:xfrm>
          <a:prstGeom prst="rect">
            <a:avLst/>
          </a:prstGeom>
          <a:noFill/>
          <a:ln/>
        </p:spPr>
        <p:txBody>
          <a:bodyPr wrap="square" rtlCol="0" anchor="ctr"/>
          <a:lstStyle/>
          <a:p>
            <a:pPr indent="0" marL="0">
              <a:buNone/>
            </a:pPr>
            <a:r>
              <a:rPr lang="en-US" sz="2200" b="1" dirty="0">
                <a:solidFill>
                  <a:srgbClr val="146C54"/>
                </a:solidFill>
                <a:latin typeface="Segoe UI" pitchFamily="34" charset="0"/>
                <a:ea typeface="Segoe UI" pitchFamily="34" charset="-122"/>
                <a:cs typeface="Segoe UI" pitchFamily="34" charset="-120"/>
              </a:rPr>
              <a:t>Historical proof: Quality Gate: 21 of 21 Judge Checks Passed</a:t>
            </a:r>
            <a:endParaRPr lang="en-US" sz="2200" dirty="0"/>
          </a:p>
        </p:txBody>
      </p:sp>
      <p:pic>
        <p:nvPicPr>
          <p:cNvPr id="3" name="Image 0" descr="Quality Gate: 21 of 21 Judge Checks Passed">    </p:cNvPr>
          <p:cNvPicPr>
            <a:picLocks noChangeAspect="1"/>
          </p:cNvPicPr>
          <p:nvPr/>
        </p:nvPicPr>
        <p:blipFill>
          <a:blip r:embed="rId1"/>
          <a:stretch>
            <a:fillRect/>
          </a:stretch>
        </p:blipFill>
        <p:spPr>
          <a:xfrm>
            <a:off x="2068830" y="777240"/>
            <a:ext cx="8051292" cy="5367528"/>
          </a:xfrm>
          <a:prstGeom prst="rect">
            <a:avLst/>
          </a:prstGeom>
        </p:spPr>
      </p:pic>
      <p:sp>
        <p:nvSpPr>
          <p:cNvPr id="4" name="Text 1"/>
          <p:cNvSpPr/>
          <p:nvPr/>
        </p:nvSpPr>
        <p:spPr>
          <a:xfrm>
            <a:off x="411480" y="6245352"/>
            <a:ext cx="11338560" cy="256032"/>
          </a:xfrm>
          <a:prstGeom prst="rect">
            <a:avLst/>
          </a:prstGeom>
          <a:noFill/>
          <a:ln/>
        </p:spPr>
        <p:txBody>
          <a:bodyPr wrap="square" rtlCol="0" anchor="ctr"/>
          <a:lstStyle/>
          <a:p>
            <a:pPr indent="0" marL="0">
              <a:buNone/>
            </a:pPr>
            <a:r>
              <a:rPr lang="en-US" sz="1000" dirty="0">
                <a:solidFill>
                  <a:srgbClr val="53635E"/>
                </a:solidFill>
                <a:latin typeface="Segoe UI" pitchFamily="34" charset="0"/>
                <a:ea typeface="Segoe UI" pitchFamily="34" charset="-122"/>
                <a:cs typeface="Segoe UI" pitchFamily="34" charset="-120"/>
              </a:rPr>
              <a:t>Artifact rendering, not a portal screenshot. Synthetic fixtures. Sources and SHA-256 hashes retained.</a:t>
            </a:r>
            <a:endParaRPr lang="en-US" sz="1000" dirty="0"/>
          </a:p>
        </p:txBody>
      </p:sp>
      <p:sp>
        <p:nvSpPr>
          <p:cNvPr id="5" name="Text 2">
            <a:hlinkClick r:id="rId2" tooltip=""/>
          </p:cNvPr>
          <p:cNvSpPr/>
          <p:nvPr/>
        </p:nvSpPr>
        <p:spPr>
          <a:xfrm>
            <a:off x="411480" y="6528816"/>
            <a:ext cx="10515600" cy="201168"/>
          </a:xfrm>
          <a:prstGeom prst="rect">
            <a:avLst/>
          </a:prstGeom>
          <a:noFill/>
          <a:ln/>
        </p:spPr>
        <p:txBody>
          <a:bodyPr wrap="square" rtlCol="0" anchor="ctr"/>
          <a:lstStyle/>
          <a:p>
            <a:pPr indent="0" marL="0">
              <a:buNone/>
            </a:pPr>
            <a:r>
              <a:rPr lang="en-US" sz="900" u="sng" dirty="0">
                <a:solidFill>
                  <a:srgbClr val="075C9B"/>
                </a:solidFill>
                <a:latin typeface="Segoe UI" pitchFamily="34" charset="0"/>
                <a:ea typeface="Segoe UI" pitchFamily="34" charset="-122"/>
                <a:cs typeface="Segoe UI" pitchFamily="34" charset="-120"/>
                <a:hlinkClick r:id="rId2" invalidUrl="" action="" tgtFrame="" tooltip="" history="1" highlightClick="0" endSnd="0">
                  <a:extLst>
                    <a:ext uri="{A12FA001-AC4F-418D-AE19-62706E023703}">
                      <ahyp:hlinkClr xmlns:ahyp="http://schemas.microsoft.com/office/drawing/2018/hyperlinkcolor" val="tx"/>
                    </a:ext>
                  </a:extLst>
                </a:hlinkClick>
              </a:rPr>
              <a:t>GitHub Actions 34178081808 | f3da486 | 2026-09-08 UTC</a:t>
            </a:r>
            <a:endParaRPr lang="en-US" sz="900" dirty="0"/>
          </a:p>
        </p:txBody>
      </p:sp>
      <p:sp>
        <p:nvSpPr>
          <p:cNvPr id="7" name="Text 3"/>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8 / 19</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11480" y="146304"/>
            <a:ext cx="11338560" cy="502920"/>
          </a:xfrm>
          <a:prstGeom prst="rect">
            <a:avLst/>
          </a:prstGeom>
          <a:noFill/>
          <a:ln/>
        </p:spPr>
        <p:txBody>
          <a:bodyPr wrap="square" rtlCol="0" anchor="ctr"/>
          <a:lstStyle/>
          <a:p>
            <a:pPr indent="0" marL="0">
              <a:buNone/>
            </a:pPr>
            <a:r>
              <a:rPr lang="en-US" sz="2200" b="1" dirty="0">
                <a:solidFill>
                  <a:srgbClr val="146C54"/>
                </a:solidFill>
                <a:latin typeface="Segoe UI" pitchFamily="34" charset="0"/>
                <a:ea typeface="Segoe UI" pitchFamily="34" charset="-122"/>
                <a:cs typeface="Segoe UI" pitchFamily="34" charset="-120"/>
              </a:rPr>
              <a:t>Historical proof: Tool Execution Proven; Telemetry Is Synthetic</a:t>
            </a:r>
            <a:endParaRPr lang="en-US" sz="2200" dirty="0"/>
          </a:p>
        </p:txBody>
      </p:sp>
      <p:pic>
        <p:nvPicPr>
          <p:cNvPr id="3" name="Image 0" descr="Tool Execution Proven; Telemetry Is Synthetic">    </p:cNvPr>
          <p:cNvPicPr>
            <a:picLocks noChangeAspect="1"/>
          </p:cNvPicPr>
          <p:nvPr/>
        </p:nvPicPr>
        <p:blipFill>
          <a:blip r:embed="rId1"/>
          <a:stretch>
            <a:fillRect/>
          </a:stretch>
        </p:blipFill>
        <p:spPr>
          <a:xfrm>
            <a:off x="2068830" y="777240"/>
            <a:ext cx="8051292" cy="5367528"/>
          </a:xfrm>
          <a:prstGeom prst="rect">
            <a:avLst/>
          </a:prstGeom>
        </p:spPr>
      </p:pic>
      <p:sp>
        <p:nvSpPr>
          <p:cNvPr id="4" name="Text 1"/>
          <p:cNvSpPr/>
          <p:nvPr/>
        </p:nvSpPr>
        <p:spPr>
          <a:xfrm>
            <a:off x="411480" y="6245352"/>
            <a:ext cx="11338560" cy="256032"/>
          </a:xfrm>
          <a:prstGeom prst="rect">
            <a:avLst/>
          </a:prstGeom>
          <a:noFill/>
          <a:ln/>
        </p:spPr>
        <p:txBody>
          <a:bodyPr wrap="square" rtlCol="0" anchor="ctr"/>
          <a:lstStyle/>
          <a:p>
            <a:pPr indent="0" marL="0">
              <a:buNone/>
            </a:pPr>
            <a:r>
              <a:rPr lang="en-US" sz="1000" dirty="0">
                <a:solidFill>
                  <a:srgbClr val="53635E"/>
                </a:solidFill>
                <a:latin typeface="Segoe UI" pitchFamily="34" charset="0"/>
                <a:ea typeface="Segoe UI" pitchFamily="34" charset="-122"/>
                <a:cs typeface="Segoe UI" pitchFamily="34" charset="-120"/>
              </a:rPr>
              <a:t>Artifact rendering, not a portal screenshot. Synthetic fixtures. Sources and SHA-256 hashes retained.</a:t>
            </a:r>
            <a:endParaRPr lang="en-US" sz="1000" dirty="0"/>
          </a:p>
        </p:txBody>
      </p:sp>
      <p:sp>
        <p:nvSpPr>
          <p:cNvPr id="5" name="Text 2">
            <a:hlinkClick r:id="rId2" tooltip=""/>
          </p:cNvPr>
          <p:cNvSpPr/>
          <p:nvPr/>
        </p:nvSpPr>
        <p:spPr>
          <a:xfrm>
            <a:off x="411480" y="6528816"/>
            <a:ext cx="10515600" cy="201168"/>
          </a:xfrm>
          <a:prstGeom prst="rect">
            <a:avLst/>
          </a:prstGeom>
          <a:noFill/>
          <a:ln/>
        </p:spPr>
        <p:txBody>
          <a:bodyPr wrap="square" rtlCol="0" anchor="ctr"/>
          <a:lstStyle/>
          <a:p>
            <a:pPr indent="0" marL="0">
              <a:buNone/>
            </a:pPr>
            <a:r>
              <a:rPr lang="en-US" sz="900" u="sng" dirty="0">
                <a:solidFill>
                  <a:srgbClr val="075C9B"/>
                </a:solidFill>
                <a:latin typeface="Segoe UI" pitchFamily="34" charset="0"/>
                <a:ea typeface="Segoe UI" pitchFamily="34" charset="-122"/>
                <a:cs typeface="Segoe UI" pitchFamily="34" charset="-120"/>
                <a:hlinkClick r:id="rId2" invalidUrl="" action="" tgtFrame="" tooltip="" history="1" highlightClick="0" endSnd="0">
                  <a:extLst>
                    <a:ext uri="{A12FA001-AC4F-418D-AE19-62706E023703}">
                      <ahyp:hlinkClr xmlns:ahyp="http://schemas.microsoft.com/office/drawing/2018/hyperlinkcolor" val="tx"/>
                    </a:ext>
                  </a:extLst>
                </a:hlinkClick>
              </a:rPr>
              <a:t>GitHub Actions 34178081808 | f3da486 | 2026-09-08 UTC</a:t>
            </a:r>
            <a:endParaRPr lang="en-US" sz="900" dirty="0"/>
          </a:p>
        </p:txBody>
      </p:sp>
      <p:sp>
        <p:nvSpPr>
          <p:cNvPr id="7" name="Text 3"/>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9 / 19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11480" y="146304"/>
            <a:ext cx="11338560" cy="502920"/>
          </a:xfrm>
          <a:prstGeom prst="rect">
            <a:avLst/>
          </a:prstGeom>
          <a:noFill/>
          <a:ln/>
        </p:spPr>
        <p:txBody>
          <a:bodyPr wrap="square" rtlCol="0" anchor="ctr"/>
          <a:lstStyle/>
          <a:p>
            <a:pPr indent="0" marL="0">
              <a:buNone/>
            </a:pPr>
            <a:r>
              <a:rPr lang="en-US" sz="2200" b="1" dirty="0">
                <a:solidFill>
                  <a:srgbClr val="146C54"/>
                </a:solidFill>
                <a:latin typeface="Segoe UI" pitchFamily="34" charset="0"/>
                <a:ea typeface="Segoe UI" pitchFamily="34" charset="-122"/>
                <a:cs typeface="Segoe UI" pitchFamily="34" charset="-120"/>
              </a:rPr>
              <a:t>Historical proof: Production 34: Active, Smoke Test Passed</a:t>
            </a:r>
            <a:endParaRPr lang="en-US" sz="2200" dirty="0"/>
          </a:p>
        </p:txBody>
      </p:sp>
      <p:pic>
        <p:nvPicPr>
          <p:cNvPr id="3" name="Image 0" descr="Production 34: Active, Smoke Test Passed">    </p:cNvPr>
          <p:cNvPicPr>
            <a:picLocks noChangeAspect="1"/>
          </p:cNvPicPr>
          <p:nvPr/>
        </p:nvPicPr>
        <p:blipFill>
          <a:blip r:embed="rId1"/>
          <a:stretch>
            <a:fillRect/>
          </a:stretch>
        </p:blipFill>
        <p:spPr>
          <a:xfrm>
            <a:off x="2068830" y="777240"/>
            <a:ext cx="8051292" cy="5367528"/>
          </a:xfrm>
          <a:prstGeom prst="rect">
            <a:avLst/>
          </a:prstGeom>
        </p:spPr>
      </p:pic>
      <p:sp>
        <p:nvSpPr>
          <p:cNvPr id="4" name="Text 1"/>
          <p:cNvSpPr/>
          <p:nvPr/>
        </p:nvSpPr>
        <p:spPr>
          <a:xfrm>
            <a:off x="411480" y="6245352"/>
            <a:ext cx="11338560" cy="256032"/>
          </a:xfrm>
          <a:prstGeom prst="rect">
            <a:avLst/>
          </a:prstGeom>
          <a:noFill/>
          <a:ln/>
        </p:spPr>
        <p:txBody>
          <a:bodyPr wrap="square" rtlCol="0" anchor="ctr"/>
          <a:lstStyle/>
          <a:p>
            <a:pPr indent="0" marL="0">
              <a:buNone/>
            </a:pPr>
            <a:r>
              <a:rPr lang="en-US" sz="1000" dirty="0">
                <a:solidFill>
                  <a:srgbClr val="53635E"/>
                </a:solidFill>
                <a:latin typeface="Segoe UI" pitchFamily="34" charset="0"/>
                <a:ea typeface="Segoe UI" pitchFamily="34" charset="-122"/>
                <a:cs typeface="Segoe UI" pitchFamily="34" charset="-120"/>
              </a:rPr>
              <a:t>Artifact rendering, not a portal screenshot. Synthetic fixtures. Sources and SHA-256 hashes retained.</a:t>
            </a:r>
            <a:endParaRPr lang="en-US" sz="1000" dirty="0"/>
          </a:p>
        </p:txBody>
      </p:sp>
      <p:sp>
        <p:nvSpPr>
          <p:cNvPr id="5" name="Text 2">
            <a:hlinkClick r:id="rId2" tooltip=""/>
          </p:cNvPr>
          <p:cNvSpPr/>
          <p:nvPr/>
        </p:nvSpPr>
        <p:spPr>
          <a:xfrm>
            <a:off x="411480" y="6528816"/>
            <a:ext cx="10515600" cy="201168"/>
          </a:xfrm>
          <a:prstGeom prst="rect">
            <a:avLst/>
          </a:prstGeom>
          <a:noFill/>
          <a:ln/>
        </p:spPr>
        <p:txBody>
          <a:bodyPr wrap="square" rtlCol="0" anchor="ctr"/>
          <a:lstStyle/>
          <a:p>
            <a:pPr indent="0" marL="0">
              <a:buNone/>
            </a:pPr>
            <a:r>
              <a:rPr lang="en-US" sz="900" u="sng" dirty="0">
                <a:solidFill>
                  <a:srgbClr val="075C9B"/>
                </a:solidFill>
                <a:latin typeface="Segoe UI" pitchFamily="34" charset="0"/>
                <a:ea typeface="Segoe UI" pitchFamily="34" charset="-122"/>
                <a:cs typeface="Segoe UI" pitchFamily="34" charset="-120"/>
                <a:hlinkClick r:id="rId2" invalidUrl="" action="" tgtFrame="" tooltip="" history="1" highlightClick="0" endSnd="0">
                  <a:extLst>
                    <a:ext uri="{A12FA001-AC4F-418D-AE19-62706E023703}">
                      <ahyp:hlinkClr xmlns:ahyp="http://schemas.microsoft.com/office/drawing/2018/hyperlinkcolor" val="tx"/>
                    </a:ext>
                  </a:extLst>
                </a:hlinkClick>
              </a:rPr>
              <a:t>GitHub Actions 34178081808 | f3da486 | 2026-09-08 UTC</a:t>
            </a:r>
            <a:endParaRPr lang="en-US" sz="900" dirty="0"/>
          </a:p>
        </p:txBody>
      </p:sp>
      <p:sp>
        <p:nvSpPr>
          <p:cNvPr id="7" name="Text 3"/>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10 / 19</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457200" y="292608"/>
            <a:ext cx="11247120" cy="274320"/>
          </a:xfrm>
          <a:prstGeom prst="rect">
            <a:avLst/>
          </a:prstGeom>
          <a:noFill/>
          <a:ln/>
        </p:spPr>
        <p:txBody>
          <a:bodyPr wrap="square" rtlCol="0" anchor="ctr"/>
          <a:lstStyle/>
          <a:p>
            <a:pPr indent="0" marL="0">
              <a:buNone/>
            </a:pPr>
            <a:r>
              <a:rPr lang="en-US" sz="1100" b="1" spc="100" kern="0" dirty="0">
                <a:solidFill>
                  <a:srgbClr val="0078D4"/>
                </a:solidFill>
                <a:latin typeface="Segoe UI" pitchFamily="34" charset="0"/>
                <a:ea typeface="Segoe UI" pitchFamily="34" charset="-122"/>
                <a:cs typeface="Segoe UI" pitchFamily="34" charset="-120"/>
              </a:rPr>
              <a:t>AGENDA</a:t>
            </a:r>
            <a:endParaRPr lang="en-US" sz="1100" dirty="0"/>
          </a:p>
        </p:txBody>
      </p:sp>
      <p:sp>
        <p:nvSpPr>
          <p:cNvPr id="4" name="Text 2"/>
          <p:cNvSpPr/>
          <p:nvPr/>
        </p:nvSpPr>
        <p:spPr>
          <a:xfrm>
            <a:off x="457200" y="548640"/>
            <a:ext cx="11247120" cy="640080"/>
          </a:xfrm>
          <a:prstGeom prst="rect">
            <a:avLst/>
          </a:prstGeom>
          <a:noFill/>
          <a:ln/>
        </p:spPr>
        <p:txBody>
          <a:bodyPr wrap="square" rtlCol="0" anchor="ctr"/>
          <a:lstStyle/>
          <a:p>
            <a:pPr indent="0" marL="0">
              <a:buNone/>
            </a:pPr>
            <a:r>
              <a:rPr lang="en-US" sz="2600" b="1" dirty="0">
                <a:solidFill>
                  <a:srgbClr val="001B3D"/>
                </a:solidFill>
                <a:latin typeface="Segoe UI" pitchFamily="34" charset="0"/>
                <a:ea typeface="Segoe UI" pitchFamily="34" charset="-122"/>
                <a:cs typeface="Segoe UI" pitchFamily="34" charset="-120"/>
              </a:rPr>
              <a:t>Nine Labs, One Real Deployment</a:t>
            </a:r>
            <a:endParaRPr lang="en-US" sz="2600" dirty="0"/>
          </a:p>
        </p:txBody>
      </p:sp>
      <p:sp>
        <p:nvSpPr>
          <p:cNvPr id="5" name="Shape 3"/>
          <p:cNvSpPr/>
          <p:nvPr/>
        </p:nvSpPr>
        <p:spPr>
          <a:xfrm>
            <a:off x="457200" y="1188720"/>
            <a:ext cx="11247120" cy="10973"/>
          </a:xfrm>
          <a:prstGeom prst="rect">
            <a:avLst/>
          </a:prstGeom>
          <a:solidFill>
            <a:srgbClr val="E1E5E8"/>
          </a:solidFill>
          <a:ln/>
        </p:spPr>
      </p:sp>
      <p:sp>
        <p:nvSpPr>
          <p:cNvPr id="6" name="Text 4"/>
          <p:cNvSpPr/>
          <p:nvPr/>
        </p:nvSpPr>
        <p:spPr>
          <a:xfrm>
            <a:off x="548640" y="1463040"/>
            <a:ext cx="11064240" cy="5029200"/>
          </a:xfrm>
          <a:prstGeom prst="rect">
            <a:avLst/>
          </a:prstGeom>
          <a:noFill/>
          <a:ln/>
        </p:spPr>
        <p:txBody>
          <a:bodyPr wrap="square" rtlCol="0" anchor="t"/>
          <a:lstStyle/>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Lab 00 — Prerequisites and environment setup</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Lab 01 — Architecture deep dive (LangGraph supervisor/specialists)</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Lab 02 — Deploy the MCP tool servers</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Lab 03 — Provision and deploy the hosted agent (azd)</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Lab 04 — Invoke the agent and read traces</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Lab 05 — Evaluations: deterministic + LLM-as-judge</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Lab 06 — CI/CD: evaluation-gated release pipeline</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Lab 07 — Real-world troubleshooting: RBAC 401</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Lab 08 — Production readiness and decision gates</a:t>
            </a:r>
            <a:endParaRPr lang="en-US" sz="1500" dirty="0"/>
          </a:p>
        </p:txBody>
      </p:sp>
      <p:sp>
        <p:nvSpPr>
          <p:cNvPr id="8" name="Shape 5"/>
          <p:cNvSpPr/>
          <p:nvPr/>
        </p:nvSpPr>
        <p:spPr>
          <a:xfrm>
            <a:off x="0" y="6784848"/>
            <a:ext cx="12188952" cy="27432"/>
          </a:xfrm>
          <a:prstGeom prst="rect">
            <a:avLst/>
          </a:prstGeom>
          <a:solidFill>
            <a:srgbClr val="E1E5E8"/>
          </a:solidFill>
          <a:ln/>
        </p:spPr>
      </p:sp>
      <p:sp>
        <p:nvSpPr>
          <p:cNvPr id="9" name="Text 6"/>
          <p:cNvSpPr/>
          <p:nvPr/>
        </p:nvSpPr>
        <p:spPr>
          <a:xfrm>
            <a:off x="457200" y="6537960"/>
            <a:ext cx="8229600" cy="256032"/>
          </a:xfrm>
          <a:prstGeom prst="rect">
            <a:avLst/>
          </a:prstGeom>
          <a:noFill/>
          <a:ln/>
        </p:spPr>
        <p:txBody>
          <a:bodyPr wrap="square" rtlCol="0" anchor="ctr"/>
          <a:lstStyle/>
          <a:p>
            <a:pPr indent="0" marL="0">
              <a:buNone/>
            </a:pPr>
            <a:r>
              <a:rPr lang="en-US" sz="900" dirty="0">
                <a:solidFill>
                  <a:srgbClr val="767676"/>
                </a:solidFill>
                <a:latin typeface="Segoe UI" pitchFamily="34" charset="0"/>
                <a:ea typeface="Segoe UI" pitchFamily="34" charset="-122"/>
                <a:cs typeface="Segoe UI" pitchFamily="34" charset="-120"/>
              </a:rPr>
              <a:t>Foundry Hosted Agents Workshop</a:t>
            </a:r>
            <a:endParaRPr lang="en-US" sz="900" dirty="0"/>
          </a:p>
        </p:txBody>
      </p:sp>
      <p:sp>
        <p:nvSpPr>
          <p:cNvPr id="10" name="Text 7"/>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11 / 19</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457200" y="292608"/>
            <a:ext cx="11247120" cy="274320"/>
          </a:xfrm>
          <a:prstGeom prst="rect">
            <a:avLst/>
          </a:prstGeom>
          <a:noFill/>
          <a:ln/>
        </p:spPr>
        <p:txBody>
          <a:bodyPr wrap="square" rtlCol="0" anchor="ctr"/>
          <a:lstStyle/>
          <a:p>
            <a:pPr indent="0" marL="0">
              <a:buNone/>
            </a:pPr>
            <a:r>
              <a:rPr lang="en-US" sz="1100" b="1" spc="100" kern="0" dirty="0">
                <a:solidFill>
                  <a:srgbClr val="0078D4"/>
                </a:solidFill>
                <a:latin typeface="Segoe UI" pitchFamily="34" charset="0"/>
                <a:ea typeface="Segoe UI" pitchFamily="34" charset="-122"/>
                <a:cs typeface="Segoe UI" pitchFamily="34" charset="-120"/>
              </a:rPr>
              <a:t>ARCHITECTURE</a:t>
            </a:r>
            <a:endParaRPr lang="en-US" sz="1100" dirty="0"/>
          </a:p>
        </p:txBody>
      </p:sp>
      <p:sp>
        <p:nvSpPr>
          <p:cNvPr id="4" name="Text 2"/>
          <p:cNvSpPr/>
          <p:nvPr/>
        </p:nvSpPr>
        <p:spPr>
          <a:xfrm>
            <a:off x="457200" y="548640"/>
            <a:ext cx="11247120" cy="640080"/>
          </a:xfrm>
          <a:prstGeom prst="rect">
            <a:avLst/>
          </a:prstGeom>
          <a:noFill/>
          <a:ln/>
        </p:spPr>
        <p:txBody>
          <a:bodyPr wrap="square" rtlCol="0" anchor="ctr"/>
          <a:lstStyle/>
          <a:p>
            <a:pPr indent="0" marL="0">
              <a:buNone/>
            </a:pPr>
            <a:r>
              <a:rPr lang="en-US" sz="2600" b="1" dirty="0">
                <a:solidFill>
                  <a:srgbClr val="001B3D"/>
                </a:solidFill>
                <a:latin typeface="Segoe UI" pitchFamily="34" charset="0"/>
                <a:ea typeface="Segoe UI" pitchFamily="34" charset="-122"/>
                <a:cs typeface="Segoe UI" pitchFamily="34" charset="-120"/>
              </a:rPr>
              <a:t>Supervisor + Specialist Graph</a:t>
            </a:r>
            <a:endParaRPr lang="en-US" sz="2600" dirty="0"/>
          </a:p>
        </p:txBody>
      </p:sp>
      <p:sp>
        <p:nvSpPr>
          <p:cNvPr id="5" name="Shape 3"/>
          <p:cNvSpPr/>
          <p:nvPr/>
        </p:nvSpPr>
        <p:spPr>
          <a:xfrm>
            <a:off x="457200" y="1188720"/>
            <a:ext cx="11247120" cy="10973"/>
          </a:xfrm>
          <a:prstGeom prst="rect">
            <a:avLst/>
          </a:prstGeom>
          <a:solidFill>
            <a:srgbClr val="E1E5E8"/>
          </a:solidFill>
          <a:ln/>
        </p:spPr>
      </p:sp>
      <p:sp>
        <p:nvSpPr>
          <p:cNvPr id="6" name="Text 4"/>
          <p:cNvSpPr/>
          <p:nvPr/>
        </p:nvSpPr>
        <p:spPr>
          <a:xfrm>
            <a:off x="548640" y="1463040"/>
            <a:ext cx="11064240" cy="5029200"/>
          </a:xfrm>
          <a:prstGeom prst="rect">
            <a:avLst/>
          </a:prstGeom>
          <a:noFill/>
          <a:ln/>
        </p:spPr>
        <p:txBody>
          <a:bodyPr wrap="square" rtlCol="0" anchor="t"/>
          <a:lstStyle/>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A LangGraph supervisor routes to three specialist nodes: Evidence Investigator, Risk Analyst, Report Composer</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Each specialist has its own prompt, tool permissions, and evaluation criteria</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Tool isolation by role: Evidence Investigator → defender-conn only, Risk Analyst → anomaly-conn only</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The Report Composer has zero tool access — it only synthesizes</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Supported versioned MCP transport, fresh Entra tokens and RemoteTool connections now work; runtime receipts prove specialist tool execution</a:t>
            </a:r>
            <a:endParaRPr lang="en-US" sz="1500" dirty="0"/>
          </a:p>
        </p:txBody>
      </p:sp>
      <p:sp>
        <p:nvSpPr>
          <p:cNvPr id="8" name="Shape 5"/>
          <p:cNvSpPr/>
          <p:nvPr/>
        </p:nvSpPr>
        <p:spPr>
          <a:xfrm>
            <a:off x="0" y="6784848"/>
            <a:ext cx="12188952" cy="27432"/>
          </a:xfrm>
          <a:prstGeom prst="rect">
            <a:avLst/>
          </a:prstGeom>
          <a:solidFill>
            <a:srgbClr val="E1E5E8"/>
          </a:solidFill>
          <a:ln/>
        </p:spPr>
      </p:sp>
      <p:sp>
        <p:nvSpPr>
          <p:cNvPr id="9" name="Text 6"/>
          <p:cNvSpPr/>
          <p:nvPr/>
        </p:nvSpPr>
        <p:spPr>
          <a:xfrm>
            <a:off x="457200" y="6537960"/>
            <a:ext cx="8229600" cy="256032"/>
          </a:xfrm>
          <a:prstGeom prst="rect">
            <a:avLst/>
          </a:prstGeom>
          <a:noFill/>
          <a:ln/>
        </p:spPr>
        <p:txBody>
          <a:bodyPr wrap="square" rtlCol="0" anchor="ctr"/>
          <a:lstStyle/>
          <a:p>
            <a:pPr indent="0" marL="0">
              <a:buNone/>
            </a:pPr>
            <a:r>
              <a:rPr lang="en-US" sz="900" dirty="0">
                <a:solidFill>
                  <a:srgbClr val="767676"/>
                </a:solidFill>
                <a:latin typeface="Segoe UI" pitchFamily="34" charset="0"/>
                <a:ea typeface="Segoe UI" pitchFamily="34" charset="-122"/>
                <a:cs typeface="Segoe UI" pitchFamily="34" charset="-120"/>
              </a:rPr>
              <a:t>Foundry Hosted Agents Workshop</a:t>
            </a:r>
            <a:endParaRPr lang="en-US" sz="900" dirty="0"/>
          </a:p>
        </p:txBody>
      </p:sp>
      <p:sp>
        <p:nvSpPr>
          <p:cNvPr id="10" name="Text 7"/>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12 / 19</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457200" y="292608"/>
            <a:ext cx="11247120" cy="274320"/>
          </a:xfrm>
          <a:prstGeom prst="rect">
            <a:avLst/>
          </a:prstGeom>
          <a:noFill/>
          <a:ln/>
        </p:spPr>
        <p:txBody>
          <a:bodyPr wrap="square" rtlCol="0" anchor="ctr"/>
          <a:lstStyle/>
          <a:p>
            <a:pPr indent="0" marL="0">
              <a:buNone/>
            </a:pPr>
            <a:r>
              <a:rPr lang="en-US" sz="1100" b="1" spc="100" kern="0" dirty="0">
                <a:solidFill>
                  <a:srgbClr val="0078D4"/>
                </a:solidFill>
                <a:latin typeface="Segoe UI" pitchFamily="34" charset="0"/>
                <a:ea typeface="Segoe UI" pitchFamily="34" charset="-122"/>
                <a:cs typeface="Segoe UI" pitchFamily="34" charset="-120"/>
              </a:rPr>
              <a:t>TOOLS</a:t>
            </a:r>
            <a:endParaRPr lang="en-US" sz="1100" dirty="0"/>
          </a:p>
        </p:txBody>
      </p:sp>
      <p:sp>
        <p:nvSpPr>
          <p:cNvPr id="4" name="Text 2"/>
          <p:cNvSpPr/>
          <p:nvPr/>
        </p:nvSpPr>
        <p:spPr>
          <a:xfrm>
            <a:off x="457200" y="548640"/>
            <a:ext cx="11247120" cy="640080"/>
          </a:xfrm>
          <a:prstGeom prst="rect">
            <a:avLst/>
          </a:prstGeom>
          <a:noFill/>
          <a:ln/>
        </p:spPr>
        <p:txBody>
          <a:bodyPr wrap="square" rtlCol="0" anchor="ctr"/>
          <a:lstStyle/>
          <a:p>
            <a:pPr indent="0" marL="0">
              <a:buNone/>
            </a:pPr>
            <a:r>
              <a:rPr lang="en-US" sz="2600" b="1" dirty="0">
                <a:solidFill>
                  <a:srgbClr val="001B3D"/>
                </a:solidFill>
                <a:latin typeface="Segoe UI" pitchFamily="34" charset="0"/>
                <a:ea typeface="Segoe UI" pitchFamily="34" charset="-122"/>
                <a:cs typeface="Segoe UI" pitchFamily="34" charset="-120"/>
              </a:rPr>
              <a:t>Four Layers: Implement, Host, Register, Consume</a:t>
            </a:r>
            <a:endParaRPr lang="en-US" sz="2600" dirty="0"/>
          </a:p>
        </p:txBody>
      </p:sp>
      <p:sp>
        <p:nvSpPr>
          <p:cNvPr id="5" name="Shape 3"/>
          <p:cNvSpPr/>
          <p:nvPr/>
        </p:nvSpPr>
        <p:spPr>
          <a:xfrm>
            <a:off x="457200" y="1188720"/>
            <a:ext cx="11247120" cy="10973"/>
          </a:xfrm>
          <a:prstGeom prst="rect">
            <a:avLst/>
          </a:prstGeom>
          <a:solidFill>
            <a:srgbClr val="E1E5E8"/>
          </a:solidFill>
          <a:ln/>
        </p:spPr>
      </p:sp>
      <p:sp>
        <p:nvSpPr>
          <p:cNvPr id="6" name="Text 4"/>
          <p:cNvSpPr/>
          <p:nvPr/>
        </p:nvSpPr>
        <p:spPr>
          <a:xfrm>
            <a:off x="548640" y="1463040"/>
            <a:ext cx="11064240" cy="5029200"/>
          </a:xfrm>
          <a:prstGeom prst="rect">
            <a:avLst/>
          </a:prstGeom>
          <a:noFill/>
          <a:ln/>
        </p:spPr>
        <p:txBody>
          <a:bodyPr wrap="square" rtlCol="0" anchor="t"/>
          <a:lstStyle/>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Layer 1 — Implementation: custom MCP server code (Defender tools, anomaly tools)</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Layer 2 — Hosting: independent Azure Container Apps, own auth/networking/health checks</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Layer 3 — Registration: Foundry connections define endpoint + credential policy per MCP server</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Layer 4 — Consumption: Foundry Toolbox aggregates registered tools for reuse across agents</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The Toolbox is the registration/aggregation layer — not the hosting runtime for your MCP code</a:t>
            </a:r>
            <a:endParaRPr lang="en-US" sz="1500" dirty="0"/>
          </a:p>
        </p:txBody>
      </p:sp>
      <p:sp>
        <p:nvSpPr>
          <p:cNvPr id="8" name="Shape 5"/>
          <p:cNvSpPr/>
          <p:nvPr/>
        </p:nvSpPr>
        <p:spPr>
          <a:xfrm>
            <a:off x="0" y="6784848"/>
            <a:ext cx="12188952" cy="27432"/>
          </a:xfrm>
          <a:prstGeom prst="rect">
            <a:avLst/>
          </a:prstGeom>
          <a:solidFill>
            <a:srgbClr val="E1E5E8"/>
          </a:solidFill>
          <a:ln/>
        </p:spPr>
      </p:sp>
      <p:sp>
        <p:nvSpPr>
          <p:cNvPr id="9" name="Text 6"/>
          <p:cNvSpPr/>
          <p:nvPr/>
        </p:nvSpPr>
        <p:spPr>
          <a:xfrm>
            <a:off x="457200" y="6537960"/>
            <a:ext cx="8229600" cy="256032"/>
          </a:xfrm>
          <a:prstGeom prst="rect">
            <a:avLst/>
          </a:prstGeom>
          <a:noFill/>
          <a:ln/>
        </p:spPr>
        <p:txBody>
          <a:bodyPr wrap="square" rtlCol="0" anchor="ctr"/>
          <a:lstStyle/>
          <a:p>
            <a:pPr indent="0" marL="0">
              <a:buNone/>
            </a:pPr>
            <a:r>
              <a:rPr lang="en-US" sz="900" dirty="0">
                <a:solidFill>
                  <a:srgbClr val="767676"/>
                </a:solidFill>
                <a:latin typeface="Segoe UI" pitchFamily="34" charset="0"/>
                <a:ea typeface="Segoe UI" pitchFamily="34" charset="-122"/>
                <a:cs typeface="Segoe UI" pitchFamily="34" charset="-120"/>
              </a:rPr>
              <a:t>Foundry Hosted Agents Workshop</a:t>
            </a:r>
            <a:endParaRPr lang="en-US" sz="900" dirty="0"/>
          </a:p>
        </p:txBody>
      </p:sp>
      <p:sp>
        <p:nvSpPr>
          <p:cNvPr id="10" name="Text 7"/>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13 / 19</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457200" y="292608"/>
            <a:ext cx="11247120" cy="274320"/>
          </a:xfrm>
          <a:prstGeom prst="rect">
            <a:avLst/>
          </a:prstGeom>
          <a:noFill/>
          <a:ln/>
        </p:spPr>
        <p:txBody>
          <a:bodyPr wrap="square" rtlCol="0" anchor="ctr"/>
          <a:lstStyle/>
          <a:p>
            <a:pPr indent="0" marL="0">
              <a:buNone/>
            </a:pPr>
            <a:r>
              <a:rPr lang="en-US" sz="1100" b="1" spc="100" kern="0" dirty="0">
                <a:solidFill>
                  <a:srgbClr val="0078D4"/>
                </a:solidFill>
                <a:latin typeface="Segoe UI" pitchFamily="34" charset="0"/>
                <a:ea typeface="Segoe UI" pitchFamily="34" charset="-122"/>
                <a:cs typeface="Segoe UI" pitchFamily="34" charset="-120"/>
              </a:rPr>
              <a:t>DEPLOYMENT</a:t>
            </a:r>
            <a:endParaRPr lang="en-US" sz="1100" dirty="0"/>
          </a:p>
        </p:txBody>
      </p:sp>
      <p:sp>
        <p:nvSpPr>
          <p:cNvPr id="4" name="Text 2"/>
          <p:cNvSpPr/>
          <p:nvPr/>
        </p:nvSpPr>
        <p:spPr>
          <a:xfrm>
            <a:off x="457200" y="548640"/>
            <a:ext cx="11247120" cy="640080"/>
          </a:xfrm>
          <a:prstGeom prst="rect">
            <a:avLst/>
          </a:prstGeom>
          <a:noFill/>
          <a:ln/>
        </p:spPr>
        <p:txBody>
          <a:bodyPr wrap="square" rtlCol="0" anchor="ctr"/>
          <a:lstStyle/>
          <a:p>
            <a:pPr indent="0" marL="0">
              <a:buNone/>
            </a:pPr>
            <a:r>
              <a:rPr lang="en-US" sz="2600" b="1" dirty="0">
                <a:solidFill>
                  <a:srgbClr val="001B3D"/>
                </a:solidFill>
                <a:latin typeface="Segoe UI" pitchFamily="34" charset="0"/>
                <a:ea typeface="Segoe UI" pitchFamily="34" charset="-122"/>
                <a:cs typeface="Segoe UI" pitchFamily="34" charset="-120"/>
              </a:rPr>
              <a:t>One Manifest: azure.yaml + azd</a:t>
            </a:r>
            <a:endParaRPr lang="en-US" sz="2600" dirty="0"/>
          </a:p>
        </p:txBody>
      </p:sp>
      <p:sp>
        <p:nvSpPr>
          <p:cNvPr id="5" name="Shape 3"/>
          <p:cNvSpPr/>
          <p:nvPr/>
        </p:nvSpPr>
        <p:spPr>
          <a:xfrm>
            <a:off x="457200" y="1188720"/>
            <a:ext cx="11247120" cy="10973"/>
          </a:xfrm>
          <a:prstGeom prst="rect">
            <a:avLst/>
          </a:prstGeom>
          <a:solidFill>
            <a:srgbClr val="E1E5E8"/>
          </a:solidFill>
          <a:ln/>
        </p:spPr>
      </p:sp>
      <p:sp>
        <p:nvSpPr>
          <p:cNvPr id="6" name="Text 4"/>
          <p:cNvSpPr/>
          <p:nvPr/>
        </p:nvSpPr>
        <p:spPr>
          <a:xfrm>
            <a:off x="548640" y="1463040"/>
            <a:ext cx="11064240" cy="5029200"/>
          </a:xfrm>
          <a:prstGeom prst="rect">
            <a:avLst/>
          </a:prstGeom>
          <a:noFill/>
          <a:ln/>
        </p:spPr>
        <p:txBody>
          <a:bodyPr wrap="square" rtlCol="0" anchor="t"/>
          <a:lstStyle/>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azure.yaml wires the Foundry project, model deployment, Toolbox connections, and the hosted agent service</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kind: hosted — Foundry operates the session compute; you own only the graph code</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dependencyResolution: remote_build — Foundry builds your Python dependencies server-side</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protocol: responses — OpenAI-compatible Responses protocol with streaming support</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azd provision manages infrastructure; azd deploy publishes or reuses an unchanged agent version. Separate lifecycles; verify remote route before and after</a:t>
            </a:r>
            <a:endParaRPr lang="en-US" sz="1500" dirty="0"/>
          </a:p>
        </p:txBody>
      </p:sp>
      <p:sp>
        <p:nvSpPr>
          <p:cNvPr id="8" name="Shape 5"/>
          <p:cNvSpPr/>
          <p:nvPr/>
        </p:nvSpPr>
        <p:spPr>
          <a:xfrm>
            <a:off x="0" y="6784848"/>
            <a:ext cx="12188952" cy="27432"/>
          </a:xfrm>
          <a:prstGeom prst="rect">
            <a:avLst/>
          </a:prstGeom>
          <a:solidFill>
            <a:srgbClr val="E1E5E8"/>
          </a:solidFill>
          <a:ln/>
        </p:spPr>
      </p:sp>
      <p:sp>
        <p:nvSpPr>
          <p:cNvPr id="9" name="Text 6"/>
          <p:cNvSpPr/>
          <p:nvPr/>
        </p:nvSpPr>
        <p:spPr>
          <a:xfrm>
            <a:off x="457200" y="6537960"/>
            <a:ext cx="8229600" cy="256032"/>
          </a:xfrm>
          <a:prstGeom prst="rect">
            <a:avLst/>
          </a:prstGeom>
          <a:noFill/>
          <a:ln/>
        </p:spPr>
        <p:txBody>
          <a:bodyPr wrap="square" rtlCol="0" anchor="ctr"/>
          <a:lstStyle/>
          <a:p>
            <a:pPr indent="0" marL="0">
              <a:buNone/>
            </a:pPr>
            <a:r>
              <a:rPr lang="en-US" sz="900" dirty="0">
                <a:solidFill>
                  <a:srgbClr val="767676"/>
                </a:solidFill>
                <a:latin typeface="Segoe UI" pitchFamily="34" charset="0"/>
                <a:ea typeface="Segoe UI" pitchFamily="34" charset="-122"/>
                <a:cs typeface="Segoe UI" pitchFamily="34" charset="-120"/>
              </a:rPr>
              <a:t>Foundry Hosted Agents Workshop</a:t>
            </a:r>
            <a:endParaRPr lang="en-US" sz="900" dirty="0"/>
          </a:p>
        </p:txBody>
      </p:sp>
      <p:sp>
        <p:nvSpPr>
          <p:cNvPr id="10" name="Text 7"/>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14 / 19</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457200" y="292608"/>
            <a:ext cx="11247120" cy="274320"/>
          </a:xfrm>
          <a:prstGeom prst="rect">
            <a:avLst/>
          </a:prstGeom>
          <a:noFill/>
          <a:ln/>
        </p:spPr>
        <p:txBody>
          <a:bodyPr wrap="square" rtlCol="0" anchor="ctr"/>
          <a:lstStyle/>
          <a:p>
            <a:pPr indent="0" marL="0">
              <a:buNone/>
            </a:pPr>
            <a:r>
              <a:rPr lang="en-US" sz="1100" b="1" spc="100" kern="0" dirty="0">
                <a:solidFill>
                  <a:srgbClr val="0078D4"/>
                </a:solidFill>
                <a:latin typeface="Segoe UI" pitchFamily="34" charset="0"/>
                <a:ea typeface="Segoe UI" pitchFamily="34" charset="-122"/>
                <a:cs typeface="Segoe UI" pitchFamily="34" charset="-120"/>
              </a:rPr>
              <a:t>EVALUATION</a:t>
            </a:r>
            <a:endParaRPr lang="en-US" sz="1100" dirty="0"/>
          </a:p>
        </p:txBody>
      </p:sp>
      <p:sp>
        <p:nvSpPr>
          <p:cNvPr id="4" name="Text 2"/>
          <p:cNvSpPr/>
          <p:nvPr/>
        </p:nvSpPr>
        <p:spPr>
          <a:xfrm>
            <a:off x="457200" y="548640"/>
            <a:ext cx="11247120" cy="640080"/>
          </a:xfrm>
          <a:prstGeom prst="rect">
            <a:avLst/>
          </a:prstGeom>
          <a:noFill/>
          <a:ln/>
        </p:spPr>
        <p:txBody>
          <a:bodyPr wrap="square" rtlCol="0" anchor="ctr"/>
          <a:lstStyle/>
          <a:p>
            <a:pPr indent="0" marL="0">
              <a:buNone/>
            </a:pPr>
            <a:r>
              <a:rPr lang="en-US" sz="2600" b="1" dirty="0">
                <a:solidFill>
                  <a:srgbClr val="001B3D"/>
                </a:solidFill>
                <a:latin typeface="Segoe UI" pitchFamily="34" charset="0"/>
                <a:ea typeface="Segoe UI" pitchFamily="34" charset="-122"/>
                <a:cs typeface="Segoe UI" pitchFamily="34" charset="-120"/>
              </a:rPr>
              <a:t>Deterministic Checks + LLM-as-Judge Rubrics</a:t>
            </a:r>
            <a:endParaRPr lang="en-US" sz="2600" dirty="0"/>
          </a:p>
        </p:txBody>
      </p:sp>
      <p:sp>
        <p:nvSpPr>
          <p:cNvPr id="5" name="Shape 3"/>
          <p:cNvSpPr/>
          <p:nvPr/>
        </p:nvSpPr>
        <p:spPr>
          <a:xfrm>
            <a:off x="457200" y="1188720"/>
            <a:ext cx="11247120" cy="10973"/>
          </a:xfrm>
          <a:prstGeom prst="rect">
            <a:avLst/>
          </a:prstGeom>
          <a:solidFill>
            <a:srgbClr val="E1E5E8"/>
          </a:solidFill>
          <a:ln/>
        </p:spPr>
      </p:sp>
      <p:sp>
        <p:nvSpPr>
          <p:cNvPr id="6" name="Text 4"/>
          <p:cNvSpPr/>
          <p:nvPr/>
        </p:nvSpPr>
        <p:spPr>
          <a:xfrm>
            <a:off x="548640" y="1463040"/>
            <a:ext cx="11064240" cy="5029200"/>
          </a:xfrm>
          <a:prstGeom prst="rect">
            <a:avLst/>
          </a:prstGeom>
          <a:noFill/>
          <a:ln/>
        </p:spPr>
        <p:txBody>
          <a:bodyPr wrap="square" rtlCol="0" anchor="t"/>
          <a:lstStyle/>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Golden dataset: 8 categories (true/false positive, ambiguous, missing data, conflicting tools, prompt injection, unauthorized actions, unsupported conclusions)</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Deterministic: schema validity, required citations, allowed tool calls, policy constraints — fast, reproducible</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Verified Foundry judges: coherence, groundedness, task adherence. Seven reports per metric, 21/21 passed at unchanged 100% thresholds</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Eight captures, zero deterministic policy failures; inject-001 is a verified safety refusal with no tool calls, not a model-judge result</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Policy rules (e.g. never claim an unauthorized remediation action) stay deterministic, not LLM-judged</a:t>
            </a:r>
            <a:endParaRPr lang="en-US" sz="1500" dirty="0"/>
          </a:p>
        </p:txBody>
      </p:sp>
      <p:sp>
        <p:nvSpPr>
          <p:cNvPr id="8" name="Shape 5"/>
          <p:cNvSpPr/>
          <p:nvPr/>
        </p:nvSpPr>
        <p:spPr>
          <a:xfrm>
            <a:off x="0" y="6784848"/>
            <a:ext cx="12188952" cy="27432"/>
          </a:xfrm>
          <a:prstGeom prst="rect">
            <a:avLst/>
          </a:prstGeom>
          <a:solidFill>
            <a:srgbClr val="E1E5E8"/>
          </a:solidFill>
          <a:ln/>
        </p:spPr>
      </p:sp>
      <p:sp>
        <p:nvSpPr>
          <p:cNvPr id="9" name="Text 6"/>
          <p:cNvSpPr/>
          <p:nvPr/>
        </p:nvSpPr>
        <p:spPr>
          <a:xfrm>
            <a:off x="457200" y="6537960"/>
            <a:ext cx="8229600" cy="256032"/>
          </a:xfrm>
          <a:prstGeom prst="rect">
            <a:avLst/>
          </a:prstGeom>
          <a:noFill/>
          <a:ln/>
        </p:spPr>
        <p:txBody>
          <a:bodyPr wrap="square" rtlCol="0" anchor="ctr"/>
          <a:lstStyle/>
          <a:p>
            <a:pPr indent="0" marL="0">
              <a:buNone/>
            </a:pPr>
            <a:r>
              <a:rPr lang="en-US" sz="900" dirty="0">
                <a:solidFill>
                  <a:srgbClr val="767676"/>
                </a:solidFill>
                <a:latin typeface="Segoe UI" pitchFamily="34" charset="0"/>
                <a:ea typeface="Segoe UI" pitchFamily="34" charset="-122"/>
                <a:cs typeface="Segoe UI" pitchFamily="34" charset="-120"/>
              </a:rPr>
              <a:t>Foundry Hosted Agents Workshop</a:t>
            </a:r>
            <a:endParaRPr lang="en-US" sz="900" dirty="0"/>
          </a:p>
        </p:txBody>
      </p:sp>
      <p:sp>
        <p:nvSpPr>
          <p:cNvPr id="10" name="Text 7"/>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15 / 19</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457200" y="292608"/>
            <a:ext cx="11247120" cy="274320"/>
          </a:xfrm>
          <a:prstGeom prst="rect">
            <a:avLst/>
          </a:prstGeom>
          <a:noFill/>
          <a:ln/>
        </p:spPr>
        <p:txBody>
          <a:bodyPr wrap="square" rtlCol="0" anchor="ctr"/>
          <a:lstStyle/>
          <a:p>
            <a:pPr indent="0" marL="0">
              <a:buNone/>
            </a:pPr>
            <a:r>
              <a:rPr lang="en-US" sz="1100" b="1" spc="100" kern="0" dirty="0">
                <a:solidFill>
                  <a:srgbClr val="0078D4"/>
                </a:solidFill>
                <a:latin typeface="Segoe UI" pitchFamily="34" charset="0"/>
                <a:ea typeface="Segoe UI" pitchFamily="34" charset="-122"/>
                <a:cs typeface="Segoe UI" pitchFamily="34" charset="-120"/>
              </a:rPr>
              <a:t>CI/CD</a:t>
            </a:r>
            <a:endParaRPr lang="en-US" sz="1100" dirty="0"/>
          </a:p>
        </p:txBody>
      </p:sp>
      <p:sp>
        <p:nvSpPr>
          <p:cNvPr id="4" name="Text 2"/>
          <p:cNvSpPr/>
          <p:nvPr/>
        </p:nvSpPr>
        <p:spPr>
          <a:xfrm>
            <a:off x="457200" y="548640"/>
            <a:ext cx="11247120" cy="640080"/>
          </a:xfrm>
          <a:prstGeom prst="rect">
            <a:avLst/>
          </a:prstGeom>
          <a:noFill/>
          <a:ln/>
        </p:spPr>
        <p:txBody>
          <a:bodyPr wrap="square" rtlCol="0" anchor="ctr"/>
          <a:lstStyle/>
          <a:p>
            <a:pPr indent="0" marL="0">
              <a:buNone/>
            </a:pPr>
            <a:r>
              <a:rPr lang="en-US" sz="2600" b="1" dirty="0">
                <a:solidFill>
                  <a:srgbClr val="001B3D"/>
                </a:solidFill>
                <a:latin typeface="Segoe UI" pitchFamily="34" charset="0"/>
                <a:ea typeface="Segoe UI" pitchFamily="34" charset="-122"/>
                <a:cs typeface="Segoe UI" pitchFamily="34" charset="-120"/>
              </a:rPr>
              <a:t>Evaluation-Gated Release Pipeline</a:t>
            </a:r>
            <a:endParaRPr lang="en-US" sz="2600" dirty="0"/>
          </a:p>
        </p:txBody>
      </p:sp>
      <p:sp>
        <p:nvSpPr>
          <p:cNvPr id="5" name="Shape 3"/>
          <p:cNvSpPr/>
          <p:nvPr/>
        </p:nvSpPr>
        <p:spPr>
          <a:xfrm>
            <a:off x="457200" y="1188720"/>
            <a:ext cx="11247120" cy="10973"/>
          </a:xfrm>
          <a:prstGeom prst="rect">
            <a:avLst/>
          </a:prstGeom>
          <a:solidFill>
            <a:srgbClr val="E1E5E8"/>
          </a:solidFill>
          <a:ln/>
        </p:spPr>
      </p:sp>
      <p:sp>
        <p:nvSpPr>
          <p:cNvPr id="6" name="Text 4"/>
          <p:cNvSpPr/>
          <p:nvPr/>
        </p:nvSpPr>
        <p:spPr>
          <a:xfrm>
            <a:off x="548640" y="1463040"/>
            <a:ext cx="11064240" cy="5029200"/>
          </a:xfrm>
          <a:prstGeom prst="rect">
            <a:avLst/>
          </a:prstGeom>
          <a:noFill/>
          <a:ln/>
        </p:spPr>
        <p:txBody>
          <a:bodyPr wrap="square" rtlCol="0" anchor="t"/>
          <a:lstStyle/>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One protected release path: deploy-and-evaluate.yml; hosted-agent-cd.yml delegates to it. Separate staging/production accounts and MCP apps</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Full flow: lint/tests → Bicep validate → deploy immutable candidate to staging → smoke/contract/streaming tests</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Offline evaluation quality gate runs against the staging candidate before any manual production approval</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Secretless OIDC federation — no stored client secrets in either pipeline</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Run 34427432731 passed end to end; Continuous Validation 34427429700 passed unchanged five-stream load. Normal approvals and manual recovery; no automatic rollback or canary</a:t>
            </a:r>
            <a:endParaRPr lang="en-US" sz="1500" dirty="0"/>
          </a:p>
        </p:txBody>
      </p:sp>
      <p:sp>
        <p:nvSpPr>
          <p:cNvPr id="8" name="Shape 5"/>
          <p:cNvSpPr/>
          <p:nvPr/>
        </p:nvSpPr>
        <p:spPr>
          <a:xfrm>
            <a:off x="0" y="6784848"/>
            <a:ext cx="12188952" cy="27432"/>
          </a:xfrm>
          <a:prstGeom prst="rect">
            <a:avLst/>
          </a:prstGeom>
          <a:solidFill>
            <a:srgbClr val="E1E5E8"/>
          </a:solidFill>
          <a:ln/>
        </p:spPr>
      </p:sp>
      <p:sp>
        <p:nvSpPr>
          <p:cNvPr id="9" name="Text 6"/>
          <p:cNvSpPr/>
          <p:nvPr/>
        </p:nvSpPr>
        <p:spPr>
          <a:xfrm>
            <a:off x="457200" y="6537960"/>
            <a:ext cx="8229600" cy="256032"/>
          </a:xfrm>
          <a:prstGeom prst="rect">
            <a:avLst/>
          </a:prstGeom>
          <a:noFill/>
          <a:ln/>
        </p:spPr>
        <p:txBody>
          <a:bodyPr wrap="square" rtlCol="0" anchor="ctr"/>
          <a:lstStyle/>
          <a:p>
            <a:pPr indent="0" marL="0">
              <a:buNone/>
            </a:pPr>
            <a:r>
              <a:rPr lang="en-US" sz="900" dirty="0">
                <a:solidFill>
                  <a:srgbClr val="767676"/>
                </a:solidFill>
                <a:latin typeface="Segoe UI" pitchFamily="34" charset="0"/>
                <a:ea typeface="Segoe UI" pitchFamily="34" charset="-122"/>
                <a:cs typeface="Segoe UI" pitchFamily="34" charset="-120"/>
              </a:rPr>
              <a:t>Foundry Hosted Agents Workshop</a:t>
            </a:r>
            <a:endParaRPr lang="en-US" sz="900" dirty="0"/>
          </a:p>
        </p:txBody>
      </p:sp>
      <p:sp>
        <p:nvSpPr>
          <p:cNvPr id="10" name="Text 7"/>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16 / 19</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107C10"/>
          </a:solidFill>
          <a:ln/>
        </p:spPr>
      </p:sp>
      <p:sp>
        <p:nvSpPr>
          <p:cNvPr id="3" name="Text 1"/>
          <p:cNvSpPr/>
          <p:nvPr/>
        </p:nvSpPr>
        <p:spPr>
          <a:xfrm>
            <a:off x="457200" y="292608"/>
            <a:ext cx="11247120" cy="274320"/>
          </a:xfrm>
          <a:prstGeom prst="rect">
            <a:avLst/>
          </a:prstGeom>
          <a:noFill/>
          <a:ln/>
        </p:spPr>
        <p:txBody>
          <a:bodyPr wrap="square" rtlCol="0" anchor="ctr"/>
          <a:lstStyle/>
          <a:p>
            <a:pPr indent="0" marL="0">
              <a:buNone/>
            </a:pPr>
            <a:r>
              <a:rPr lang="en-US" sz="1100" b="1" spc="100" kern="0" dirty="0">
                <a:solidFill>
                  <a:srgbClr val="107C10"/>
                </a:solidFill>
                <a:latin typeface="Segoe UI" pitchFamily="34" charset="0"/>
                <a:ea typeface="Segoe UI" pitchFamily="34" charset="-122"/>
                <a:cs typeface="Segoe UI" pitchFamily="34" charset="-120"/>
              </a:rPr>
              <a:t>REAL-WORLD TROUBLESHOOTING</a:t>
            </a:r>
            <a:endParaRPr lang="en-US" sz="1100" dirty="0"/>
          </a:p>
        </p:txBody>
      </p:sp>
      <p:sp>
        <p:nvSpPr>
          <p:cNvPr id="4" name="Text 2"/>
          <p:cNvSpPr/>
          <p:nvPr/>
        </p:nvSpPr>
        <p:spPr>
          <a:xfrm>
            <a:off x="457200" y="548640"/>
            <a:ext cx="11247120" cy="640080"/>
          </a:xfrm>
          <a:prstGeom prst="rect">
            <a:avLst/>
          </a:prstGeom>
          <a:noFill/>
          <a:ln/>
        </p:spPr>
        <p:txBody>
          <a:bodyPr wrap="square" rtlCol="0" anchor="ctr"/>
          <a:lstStyle/>
          <a:p>
            <a:pPr indent="0" marL="0">
              <a:buNone/>
            </a:pPr>
            <a:r>
              <a:rPr lang="en-US" sz="2600" b="1" dirty="0">
                <a:solidFill>
                  <a:srgbClr val="001B3D"/>
                </a:solidFill>
                <a:latin typeface="Segoe UI" pitchFamily="34" charset="0"/>
                <a:ea typeface="Segoe UI" pitchFamily="34" charset="-122"/>
                <a:cs typeface="Segoe UI" pitchFamily="34" charset="-120"/>
              </a:rPr>
              <a:t>WI-11 Resolved: Separate Observation from RCA</a:t>
            </a:r>
            <a:endParaRPr lang="en-US" sz="2600" dirty="0"/>
          </a:p>
        </p:txBody>
      </p:sp>
      <p:sp>
        <p:nvSpPr>
          <p:cNvPr id="5" name="Shape 3"/>
          <p:cNvSpPr/>
          <p:nvPr/>
        </p:nvSpPr>
        <p:spPr>
          <a:xfrm>
            <a:off x="457200" y="1188720"/>
            <a:ext cx="11247120" cy="10973"/>
          </a:xfrm>
          <a:prstGeom prst="rect">
            <a:avLst/>
          </a:prstGeom>
          <a:solidFill>
            <a:srgbClr val="E1E5E8"/>
          </a:solidFill>
          <a:ln/>
        </p:spPr>
      </p:sp>
      <p:sp>
        <p:nvSpPr>
          <p:cNvPr id="6" name="Text 4"/>
          <p:cNvSpPr/>
          <p:nvPr/>
        </p:nvSpPr>
        <p:spPr>
          <a:xfrm>
            <a:off x="548640" y="1463040"/>
            <a:ext cx="11064240" cy="5029200"/>
          </a:xfrm>
          <a:prstGeom prst="rect">
            <a:avLst/>
          </a:prstGeom>
          <a:noFill/>
          <a:ln/>
        </p:spPr>
        <p:txBody>
          <a:bodyPr wrap="square" rtlCol="0" anchor="t"/>
          <a:lstStyle/>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Historical model 401 recovered on v32; subsequent protected releases passed. Recovery evidence does not prove the original Azure-internal root cause</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Validate the actual runtime principal, role dataActions, scope, conditions, network policy and token audience</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Separate MCP failures were fixed with the supported versioned endpoint, RemoteTool connections and current protocol negotiation</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Original incident propagation and independent specialist lookups restored required evidence; strict evaluation thresholds were unchanged</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The old Azure cache explanation remains an unconfirmed hypothesis. A successful redeployment is recovery evidence, not a controlled server-side RCA</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Support request 2609040400007027 is a historical reference; no support-ticket closure is claimed</a:t>
            </a:r>
            <a:endParaRPr lang="en-US" sz="1500" dirty="0"/>
          </a:p>
        </p:txBody>
      </p:sp>
      <p:sp>
        <p:nvSpPr>
          <p:cNvPr id="8" name="Shape 5"/>
          <p:cNvSpPr/>
          <p:nvPr/>
        </p:nvSpPr>
        <p:spPr>
          <a:xfrm>
            <a:off x="0" y="6784848"/>
            <a:ext cx="12188952" cy="27432"/>
          </a:xfrm>
          <a:prstGeom prst="rect">
            <a:avLst/>
          </a:prstGeom>
          <a:solidFill>
            <a:srgbClr val="E1E5E8"/>
          </a:solidFill>
          <a:ln/>
        </p:spPr>
      </p:sp>
      <p:sp>
        <p:nvSpPr>
          <p:cNvPr id="9" name="Text 6"/>
          <p:cNvSpPr/>
          <p:nvPr/>
        </p:nvSpPr>
        <p:spPr>
          <a:xfrm>
            <a:off x="457200" y="6537960"/>
            <a:ext cx="8229600" cy="256032"/>
          </a:xfrm>
          <a:prstGeom prst="rect">
            <a:avLst/>
          </a:prstGeom>
          <a:noFill/>
          <a:ln/>
        </p:spPr>
        <p:txBody>
          <a:bodyPr wrap="square" rtlCol="0" anchor="ctr"/>
          <a:lstStyle/>
          <a:p>
            <a:pPr indent="0" marL="0">
              <a:buNone/>
            </a:pPr>
            <a:r>
              <a:rPr lang="en-US" sz="900" dirty="0">
                <a:solidFill>
                  <a:srgbClr val="767676"/>
                </a:solidFill>
                <a:latin typeface="Segoe UI" pitchFamily="34" charset="0"/>
                <a:ea typeface="Segoe UI" pitchFamily="34" charset="-122"/>
                <a:cs typeface="Segoe UI" pitchFamily="34" charset="-120"/>
              </a:rPr>
              <a:t>Foundry Hosted Agents Workshop</a:t>
            </a:r>
            <a:endParaRPr lang="en-US" sz="900" dirty="0"/>
          </a:p>
        </p:txBody>
      </p:sp>
      <p:sp>
        <p:nvSpPr>
          <p:cNvPr id="10" name="Text 7"/>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17 / 19</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457200" y="292608"/>
            <a:ext cx="11247120" cy="274320"/>
          </a:xfrm>
          <a:prstGeom prst="rect">
            <a:avLst/>
          </a:prstGeom>
          <a:noFill/>
          <a:ln/>
        </p:spPr>
        <p:txBody>
          <a:bodyPr wrap="square" rtlCol="0" anchor="ctr"/>
          <a:lstStyle/>
          <a:p>
            <a:pPr indent="0" marL="0">
              <a:buNone/>
            </a:pPr>
            <a:r>
              <a:rPr lang="en-US" sz="1100" b="1" spc="100" kern="0" dirty="0">
                <a:solidFill>
                  <a:srgbClr val="0078D4"/>
                </a:solidFill>
                <a:latin typeface="Segoe UI" pitchFamily="34" charset="0"/>
                <a:ea typeface="Segoe UI" pitchFamily="34" charset="-122"/>
                <a:cs typeface="Segoe UI" pitchFamily="34" charset="-120"/>
              </a:rPr>
              <a:t>PRODUCTION READINESS</a:t>
            </a:r>
            <a:endParaRPr lang="en-US" sz="1100" dirty="0"/>
          </a:p>
        </p:txBody>
      </p:sp>
      <p:sp>
        <p:nvSpPr>
          <p:cNvPr id="4" name="Text 2"/>
          <p:cNvSpPr/>
          <p:nvPr/>
        </p:nvSpPr>
        <p:spPr>
          <a:xfrm>
            <a:off x="457200" y="548640"/>
            <a:ext cx="11247120" cy="640080"/>
          </a:xfrm>
          <a:prstGeom prst="rect">
            <a:avLst/>
          </a:prstGeom>
          <a:noFill/>
          <a:ln/>
        </p:spPr>
        <p:txBody>
          <a:bodyPr wrap="square" rtlCol="0" anchor="ctr"/>
          <a:lstStyle/>
          <a:p>
            <a:pPr indent="0" marL="0">
              <a:buNone/>
            </a:pPr>
            <a:r>
              <a:rPr lang="en-US" sz="2600" b="1" dirty="0">
                <a:solidFill>
                  <a:srgbClr val="001B3D"/>
                </a:solidFill>
                <a:latin typeface="Segoe UI" pitchFamily="34" charset="0"/>
                <a:ea typeface="Segoe UI" pitchFamily="34" charset="-122"/>
                <a:cs typeface="Segoe UI" pitchFamily="34" charset="-120"/>
              </a:rPr>
              <a:t>Honest Gates, Not False Confidence</a:t>
            </a:r>
            <a:endParaRPr lang="en-US" sz="2600" dirty="0"/>
          </a:p>
        </p:txBody>
      </p:sp>
      <p:sp>
        <p:nvSpPr>
          <p:cNvPr id="5" name="Shape 3"/>
          <p:cNvSpPr/>
          <p:nvPr/>
        </p:nvSpPr>
        <p:spPr>
          <a:xfrm>
            <a:off x="457200" y="1188720"/>
            <a:ext cx="11247120" cy="10973"/>
          </a:xfrm>
          <a:prstGeom prst="rect">
            <a:avLst/>
          </a:prstGeom>
          <a:solidFill>
            <a:srgbClr val="E1E5E8"/>
          </a:solidFill>
          <a:ln/>
        </p:spPr>
      </p:sp>
      <p:sp>
        <p:nvSpPr>
          <p:cNvPr id="6" name="Text 4"/>
          <p:cNvSpPr/>
          <p:nvPr/>
        </p:nvSpPr>
        <p:spPr>
          <a:xfrm>
            <a:off x="548640" y="1463040"/>
            <a:ext cx="11064240" cy="5029200"/>
          </a:xfrm>
          <a:prstGeom prst="rect">
            <a:avLst/>
          </a:prstGeom>
          <a:noFill/>
          <a:ln/>
        </p:spPr>
        <p:txBody>
          <a:bodyPr wrap="square" rtlCol="0" anchor="t"/>
          <a:lstStyle/>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Four experiment tracks: load testing, Cosmos DB checkpointer, Agent 365 onboarding, continuous evaluation</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Quality gate passed: 8 captures, zero policy failures, 21/21 judge checks, verified safety refusal and tool receipts</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Scale, Security, Operations gates: Conditional — partial evidence, named follow-ups</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Platform status, Data, Cost gates: Not testable in this PoC — require commercial/legal/platform confirmation</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Overall recommendation: conditional go for continued PoC-to-pilot investment, not an unconditional yes/no</a:t>
            </a:r>
            <a:endParaRPr lang="en-US" sz="1500" dirty="0"/>
          </a:p>
        </p:txBody>
      </p:sp>
      <p:sp>
        <p:nvSpPr>
          <p:cNvPr id="8" name="Shape 5"/>
          <p:cNvSpPr/>
          <p:nvPr/>
        </p:nvSpPr>
        <p:spPr>
          <a:xfrm>
            <a:off x="0" y="6784848"/>
            <a:ext cx="12188952" cy="27432"/>
          </a:xfrm>
          <a:prstGeom prst="rect">
            <a:avLst/>
          </a:prstGeom>
          <a:solidFill>
            <a:srgbClr val="E1E5E8"/>
          </a:solidFill>
          <a:ln/>
        </p:spPr>
      </p:sp>
      <p:sp>
        <p:nvSpPr>
          <p:cNvPr id="9" name="Text 6"/>
          <p:cNvSpPr/>
          <p:nvPr/>
        </p:nvSpPr>
        <p:spPr>
          <a:xfrm>
            <a:off x="457200" y="6537960"/>
            <a:ext cx="8229600" cy="256032"/>
          </a:xfrm>
          <a:prstGeom prst="rect">
            <a:avLst/>
          </a:prstGeom>
          <a:noFill/>
          <a:ln/>
        </p:spPr>
        <p:txBody>
          <a:bodyPr wrap="square" rtlCol="0" anchor="ctr"/>
          <a:lstStyle/>
          <a:p>
            <a:pPr indent="0" marL="0">
              <a:buNone/>
            </a:pPr>
            <a:r>
              <a:rPr lang="en-US" sz="900" dirty="0">
                <a:solidFill>
                  <a:srgbClr val="767676"/>
                </a:solidFill>
                <a:latin typeface="Segoe UI" pitchFamily="34" charset="0"/>
                <a:ea typeface="Segoe UI" pitchFamily="34" charset="-122"/>
                <a:cs typeface="Segoe UI" pitchFamily="34" charset="-120"/>
              </a:rPr>
              <a:t>Foundry Hosted Agents Workshop</a:t>
            </a:r>
            <a:endParaRPr lang="en-US" sz="900" dirty="0"/>
          </a:p>
        </p:txBody>
      </p:sp>
      <p:sp>
        <p:nvSpPr>
          <p:cNvPr id="10" name="Text 7"/>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18 / 19</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AFBFC"/>
        </a:solidFill>
      </p:bgPr>
    </p:bg>
    <p:spTree>
      <p:nvGrpSpPr>
        <p:cNvPr id="1" name=""/>
        <p:cNvGrpSpPr/>
        <p:nvPr/>
      </p:nvGrpSpPr>
      <p:grpSpPr>
        <a:xfrm>
          <a:off x="0" y="0"/>
          <a:ext cx="0" cy="0"/>
          <a:chOff x="0" y="0"/>
          <a:chExt cx="0" cy="0"/>
        </a:xfrm>
      </p:grpSpPr>
      <p:sp>
        <p:nvSpPr>
          <p:cNvPr id="2" name="Shape 0"/>
          <p:cNvSpPr/>
          <p:nvPr/>
        </p:nvSpPr>
        <p:spPr>
          <a:xfrm>
            <a:off x="0" y="0"/>
            <a:ext cx="12188952" cy="82296"/>
          </a:xfrm>
          <a:prstGeom prst="rect">
            <a:avLst/>
          </a:prstGeom>
          <a:solidFill>
            <a:srgbClr val="0078D4"/>
          </a:solidFill>
          <a:ln/>
        </p:spPr>
      </p:sp>
      <p:sp>
        <p:nvSpPr>
          <p:cNvPr id="3" name="Text 1"/>
          <p:cNvSpPr/>
          <p:nvPr/>
        </p:nvSpPr>
        <p:spPr>
          <a:xfrm>
            <a:off x="457200" y="292608"/>
            <a:ext cx="11247120" cy="274320"/>
          </a:xfrm>
          <a:prstGeom prst="rect">
            <a:avLst/>
          </a:prstGeom>
          <a:noFill/>
          <a:ln/>
        </p:spPr>
        <p:txBody>
          <a:bodyPr wrap="square" rtlCol="0" anchor="ctr"/>
          <a:lstStyle/>
          <a:p>
            <a:pPr indent="0" marL="0">
              <a:buNone/>
            </a:pPr>
            <a:r>
              <a:rPr lang="en-US" sz="1100" b="1" spc="100" kern="0" dirty="0">
                <a:solidFill>
                  <a:srgbClr val="0078D4"/>
                </a:solidFill>
                <a:latin typeface="Segoe UI" pitchFamily="34" charset="0"/>
                <a:ea typeface="Segoe UI" pitchFamily="34" charset="-122"/>
                <a:cs typeface="Segoe UI" pitchFamily="34" charset="-120"/>
              </a:rPr>
              <a:t>WRAP-UP</a:t>
            </a:r>
            <a:endParaRPr lang="en-US" sz="1100" dirty="0"/>
          </a:p>
        </p:txBody>
      </p:sp>
      <p:sp>
        <p:nvSpPr>
          <p:cNvPr id="4" name="Text 2"/>
          <p:cNvSpPr/>
          <p:nvPr/>
        </p:nvSpPr>
        <p:spPr>
          <a:xfrm>
            <a:off x="457200" y="548640"/>
            <a:ext cx="11247120" cy="640080"/>
          </a:xfrm>
          <a:prstGeom prst="rect">
            <a:avLst/>
          </a:prstGeom>
          <a:noFill/>
          <a:ln/>
        </p:spPr>
        <p:txBody>
          <a:bodyPr wrap="square" rtlCol="0" anchor="ctr"/>
          <a:lstStyle/>
          <a:p>
            <a:pPr indent="0" marL="0">
              <a:buNone/>
            </a:pPr>
            <a:r>
              <a:rPr lang="en-US" sz="2600" b="1" dirty="0">
                <a:solidFill>
                  <a:srgbClr val="001B3D"/>
                </a:solidFill>
                <a:latin typeface="Segoe UI" pitchFamily="34" charset="0"/>
                <a:ea typeface="Segoe UI" pitchFamily="34" charset="-122"/>
                <a:cs typeface="Segoe UI" pitchFamily="34" charset="-120"/>
              </a:rPr>
              <a:t>A Proven Release, with Explicit Limits</a:t>
            </a:r>
            <a:endParaRPr lang="en-US" sz="2600" dirty="0"/>
          </a:p>
        </p:txBody>
      </p:sp>
      <p:sp>
        <p:nvSpPr>
          <p:cNvPr id="5" name="Shape 3"/>
          <p:cNvSpPr/>
          <p:nvPr/>
        </p:nvSpPr>
        <p:spPr>
          <a:xfrm>
            <a:off x="457200" y="1188720"/>
            <a:ext cx="11247120" cy="10973"/>
          </a:xfrm>
          <a:prstGeom prst="rect">
            <a:avLst/>
          </a:prstGeom>
          <a:solidFill>
            <a:srgbClr val="E1E5E8"/>
          </a:solidFill>
          <a:ln/>
        </p:spPr>
      </p:sp>
      <p:sp>
        <p:nvSpPr>
          <p:cNvPr id="6" name="Text 4"/>
          <p:cNvSpPr/>
          <p:nvPr/>
        </p:nvSpPr>
        <p:spPr>
          <a:xfrm>
            <a:off x="548640" y="1463040"/>
            <a:ext cx="11064240" cy="5029200"/>
          </a:xfrm>
          <a:prstGeom prst="rect">
            <a:avLst/>
          </a:prstGeom>
          <a:noFill/>
          <a:ln/>
        </p:spPr>
        <p:txBody>
          <a:bodyPr wrap="square" rtlCol="0" anchor="t"/>
          <a:lstStyle/>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The deployment and evaluation ran for real; the MCP security telemetry is synthetic, not live customer data</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Repository: github.com/devopsabcs-engineering/foundry-hosted-agents</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Wiki: current architecture, verified release artifacts, operational runbook, and resolved WI-11 history</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Full bilingual step-by-step labs: this deck’s companion GitHub Pages site</a:t>
            </a:r>
            <a:endParaRPr lang="en-US" sz="1500" dirty="0"/>
          </a:p>
          <a:p>
            <a:pPr marL="254000" indent="-254000">
              <a:lnSpc>
                <a:spcPct val="125000"/>
              </a:lnSpc>
              <a:buSzPct val="100000"/>
              <a:buChar char="●"/>
            </a:pPr>
            <a:r>
              <a:rPr lang="en-US" sz="1500" dirty="0">
                <a:solidFill>
                  <a:srgbClr val="1A1A1A"/>
                </a:solidFill>
                <a:latin typeface="Segoe UI" pitchFamily="34" charset="0"/>
                <a:ea typeface="Segoe UI" pitchFamily="34" charset="-122"/>
                <a:cs typeface="Segoe UI" pitchFamily="34" charset="-120"/>
              </a:rPr>
              <a:t>Production smoke and response-correlated ingestion passed; this is not a soak test or complete trace-coverage proof. Teams and durable history are not implemented</a:t>
            </a:r>
            <a:endParaRPr lang="en-US" sz="1500" dirty="0"/>
          </a:p>
        </p:txBody>
      </p:sp>
      <p:sp>
        <p:nvSpPr>
          <p:cNvPr id="8" name="Shape 5"/>
          <p:cNvSpPr/>
          <p:nvPr/>
        </p:nvSpPr>
        <p:spPr>
          <a:xfrm>
            <a:off x="0" y="6784848"/>
            <a:ext cx="12188952" cy="27432"/>
          </a:xfrm>
          <a:prstGeom prst="rect">
            <a:avLst/>
          </a:prstGeom>
          <a:solidFill>
            <a:srgbClr val="E1E5E8"/>
          </a:solidFill>
          <a:ln/>
        </p:spPr>
      </p:sp>
      <p:sp>
        <p:nvSpPr>
          <p:cNvPr id="9" name="Text 6"/>
          <p:cNvSpPr/>
          <p:nvPr/>
        </p:nvSpPr>
        <p:spPr>
          <a:xfrm>
            <a:off x="457200" y="6537960"/>
            <a:ext cx="8229600" cy="256032"/>
          </a:xfrm>
          <a:prstGeom prst="rect">
            <a:avLst/>
          </a:prstGeom>
          <a:noFill/>
          <a:ln/>
        </p:spPr>
        <p:txBody>
          <a:bodyPr wrap="square" rtlCol="0" anchor="ctr"/>
          <a:lstStyle/>
          <a:p>
            <a:pPr indent="0" marL="0">
              <a:buNone/>
            </a:pPr>
            <a:r>
              <a:rPr lang="en-US" sz="900" dirty="0">
                <a:solidFill>
                  <a:srgbClr val="767676"/>
                </a:solidFill>
                <a:latin typeface="Segoe UI" pitchFamily="34" charset="0"/>
                <a:ea typeface="Segoe UI" pitchFamily="34" charset="-122"/>
                <a:cs typeface="Segoe UI" pitchFamily="34" charset="-120"/>
              </a:rPr>
              <a:t>Foundry Hosted Agents Workshop</a:t>
            </a:r>
            <a:endParaRPr lang="en-US" sz="900" dirty="0"/>
          </a:p>
        </p:txBody>
      </p:sp>
      <p:sp>
        <p:nvSpPr>
          <p:cNvPr id="10" name="Text 7"/>
          <p:cNvSpPr/>
          <p:nvPr/>
        </p:nvSpPr>
        <p:spPr>
          <a:xfrm>
            <a:off x="11338560" y="6528816"/>
            <a:ext cx="548640" cy="219456"/>
          </a:xfrm>
          <a:prstGeom prst="rect">
            <a:avLst/>
          </a:prstGeom>
          <a:noFill/>
          <a:ln/>
        </p:spPr>
        <p:txBody>
          <a:bodyPr wrap="square" rtlCol="0" anchor="ctr"/>
          <a:lstStyle/>
          <a:p>
            <a:pPr algn="r" indent="0" marL="0">
              <a:buNone/>
            </a:pPr>
            <a:r>
              <a:rPr lang="en-US" sz="900" dirty="0">
                <a:solidFill>
                  <a:srgbClr val="767676"/>
                </a:solidFill>
              </a:rPr>
              <a:t>19 / 19</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2026-09-10T03:08:39Z</dcterms:created>
  <dcterms:modified xsi:type="dcterms:W3CDTF">2026-09-10T03:08:39Z</dcterms:modified>
</cp:coreProperties>
</file>