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Copilot helps with the engineering surrounding data science, not with replacing statistical judgment or model-risk governance. Examples in this deck use synthetic data only.</a:t>
            </a:r>
          </a:p>
          <a:p>
            <a:r>
              <a:t>Visual design: Desjardins-inspired green #00874E, deep green #003D2B, and white. This is not an official Desjardins template; brand approval and exact brand standards were not verified. No corporate logo is reproduced.</a:t>
            </a:r>
          </a:p>
          <a:p>
            <a:r>
              <a:t>Audience: data scientists working in VS Code, Python scripts and notebooks.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Completion is an editor surface, not a chat mode. Ask describes the question-and-answer interaction; exact mode names and available controls vary by VS Code version and harness. Agentic work can use tools, change multiple files, and execute commands subject to permissions. Explain that notebook context and important files should be attached explicitly.</a:t>
            </a:r>
          </a:p>
          <a:p>
            <a:r>
              <a:t>Sources:</a:t>
            </a:r>
          </a:p>
          <a:p>
            <a:r>
              <a:t>https://code.visualstudio.com/docs/editing/ai-powered-suggestions</a:t>
            </a:r>
          </a:p>
          <a:p>
            <a:r>
              <a:t>https://code.visualstudio.com/docs/chat/chat-overview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HVE means Hypervelocity Engineering. HVE Core is an optional framework installed/configured for Copilot, not a default VS Code feature. Select its RPI Agent for lifecycle coordination, or invoke the phase skills when available in the installed HVE version.</a:t>
            </a:r>
          </a:p>
          <a:p>
            <a:r>
              <a:t>Current upstream documentation distinguishes Research, Plan, Implement, Review, and Follow-up. Research is read-only and activated only for evidence gaps; reuse adequate supplied evidence. Plan critique normally runs unless skipped. Review can compare acceptance criteria with implementation evidence; follow-up routes defects, decisions, and evidence gaps appropriately. This deck recommends review for the banking example; it does not claim every HVE phase is mandatory.</a:t>
            </a:r>
          </a:p>
          <a:p>
            <a:r>
              <a:t>Durable research, plans, changes and review records live under .copilot-tracking.</a:t>
            </a:r>
          </a:p>
          <a:p>
            <a:r>
              <a:t>Source (accessed 2026-10-20): https://github.com/microsoft/hve-core/blob/main/docs/rpi/README.md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 is documented by GitHub as selecting among supported models subject to subscription, availability, and administrator policy. Current documentation describes task optimization and Efficiency, Balance, and Intelligence preferences where supported.</a:t>
            </a:r>
          </a:p>
          <a:p>
            <a:r>
              <a:t>Hydrafusion is included because it is an option named by the presenter. Its availability and behavior have not been verified in public Copilot documentation; do not imply it is a universally available model, a synonym for Auto, or guaranteed to have the same routing behavior. Use it only if the actual approved environment exposes it.</a:t>
            </a:r>
          </a:p>
          <a:p>
            <a:r>
              <a:t>Large/medium/small refer to relative model capability for this workshop, not literal parameter counts, model product names, or low/medium/high reasoning-effort controls. The manual mapping is a recommendation requested for this briefing, not an HVE requirement.</a:t>
            </a:r>
          </a:p>
          <a:p>
            <a:r>
              <a:t>Rubber ducking means asking the assistant to challenge your reasoning, assumptions and edge cases. A second pass helps but is not proof of correctness or an independent risk approval.</a:t>
            </a:r>
          </a:p>
          <a:p>
            <a:r>
              <a:t>Sources:</a:t>
            </a:r>
          </a:p>
          <a:p>
            <a:r>
              <a:t>https://docs.github.com/en/copilot/concepts/models/auto-model-selection</a:t>
            </a:r>
          </a:p>
          <a:p>
            <a:r>
              <a:t>https://docs.github.com/en/copilot/reference/ai-models/supported-models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Suggested five-minute demo, not a claim that a production credit model can be delivered or approved in five minutes. Use synthetic records with an observation timestamp and a default outcome defined over a future prediction window. Enforce customer isolation or temporal gaps if the data structure and label horizon require them.</a:t>
            </a:r>
          </a:p>
          <a:p>
            <a:r>
              <a:t>For imbalanced outcomes, PR-AUC is one useful metric, not a complete decision criterion. Include a baseline comparison, calibration, uncertainty and subgroup analysis where meaningful; subgroup results do not establish fairness or compliance. Reserve the final holdout for the final evaluation. Agree task-specific thresholds before implementing; do not invent business acceptance thresholds for the customer.</a:t>
            </a:r>
          </a:p>
          <a:p>
            <a:r>
              <a:t>Clean rerun means documented dependencies and seeds and a notebook or script that runs from a fresh kernel/environment. Check preprocessing is fit only on training records and report actual test results, not assumed results.</a:t>
            </a:r>
          </a:p>
          <a:p>
            <a:r>
              <a:t>Customer policy governs permissible data, model providers, tool permissions and retention. De-identification requires approval and does not itself guarantee privacy. Do not expose client PII, credentials, or confidential datasets. This demonstration is not lending advice, a production deployment or a model-risk approval.</a:t>
            </a:r>
          </a:p>
          <a:p>
            <a:r>
              <a:t>Workflow source: https://github.com/microsoft/hve-core/blob/main/docs/rpi/README.md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ode.visualstudio.com/docs/editing/ai-powered-suggestions" TargetMode="Externa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hub.com/microsoft/hve-core/blob/main/docs/rpi/README.md" TargetMode="Externa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cs.github.com/en/copilot/concepts/models/auto-model-selection" TargetMode="Externa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hub.com/microsoft/hve-core/blob/main/docs/rpi/README.md" TargetMode="External"/><Relationship Id="rId3"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3D2B"/>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12648" y="475488"/>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en-CA"/>
              <a:t>DATA SCIENCE  /  VS CODE</a:t>
            </a:r>
          </a:p>
        </p:txBody>
      </p:sp>
      <p:sp>
        <p:nvSpPr>
          <p:cNvPr id="4" name="TextBox 3"/>
          <p:cNvSpPr txBox="1"/>
          <p:nvPr/>
        </p:nvSpPr>
        <p:spPr>
          <a:xfrm>
            <a:off x="612648" y="1133856"/>
            <a:ext cx="6720840" cy="1847088"/>
          </a:xfrm>
          <a:prstGeom prst="rect">
            <a:avLst/>
          </a:prstGeom>
          <a:noFill/>
        </p:spPr>
        <p:txBody>
          <a:bodyPr wrap="square" lIns="0" rIns="0" tIns="0" bIns="0">
            <a:spAutoFit/>
          </a:bodyPr>
          <a:lstStyle/>
          <a:p>
            <a:pPr>
              <a:lnSpc>
                <a:spcPct val="104000"/>
              </a:lnSpc>
              <a:spcBef>
                <a:spcPts val="0"/>
              </a:spcBef>
              <a:spcAft>
                <a:spcPts val="0"/>
              </a:spcAft>
              <a:defRPr sz="4200" b="1">
                <a:solidFill>
                  <a:srgbClr val="FFFFFF"/>
                </a:solidFill>
                <a:latin typeface="Aptos"/>
              </a:defRPr>
            </a:pPr>
            <a:r>
              <a:rPr lang="en-CA"/>
              <a:t>GitHub Copilot</a:t>
            </a:r>
          </a:p>
          <a:p>
            <a:pPr>
              <a:lnSpc>
                <a:spcPct val="104000"/>
              </a:lnSpc>
              <a:spcBef>
                <a:spcPts val="0"/>
              </a:spcBef>
              <a:spcAft>
                <a:spcPts val="0"/>
              </a:spcAft>
              <a:defRPr sz="4200" b="1">
                <a:solidFill>
                  <a:srgbClr val="FFFFFF"/>
                </a:solidFill>
                <a:latin typeface="Aptos"/>
              </a:defRPr>
            </a:pPr>
            <a:r>
              <a:rPr lang="en-CA"/>
              <a:t>for data scientists</a:t>
            </a:r>
          </a:p>
        </p:txBody>
      </p:sp>
      <p:sp>
        <p:nvSpPr>
          <p:cNvPr id="5" name="TextBox 4"/>
          <p:cNvSpPr txBox="1"/>
          <p:nvPr/>
        </p:nvSpPr>
        <p:spPr>
          <a:xfrm>
            <a:off x="640080" y="3154680"/>
            <a:ext cx="6263640" cy="822960"/>
          </a:xfrm>
          <a:prstGeom prst="rect">
            <a:avLst/>
          </a:prstGeom>
          <a:noFill/>
        </p:spPr>
        <p:txBody>
          <a:bodyPr wrap="square" lIns="0" rIns="0" tIns="0" bIns="0">
            <a:spAutoFit/>
          </a:bodyPr>
          <a:lstStyle/>
          <a:p>
            <a:pPr>
              <a:lnSpc>
                <a:spcPct val="104000"/>
              </a:lnSpc>
              <a:spcBef>
                <a:spcPts val="0"/>
              </a:spcBef>
              <a:spcAft>
                <a:spcPts val="0"/>
              </a:spcAft>
              <a:defRPr sz="2500" b="0">
                <a:solidFill>
                  <a:srgbClr val="D6EBDD"/>
                </a:solidFill>
                <a:latin typeface="Aptos"/>
              </a:defRPr>
            </a:pPr>
            <a:r>
              <a:rPr lang="en-CA"/>
              <a:t>Less boilerplate.</a:t>
            </a:r>
          </a:p>
          <a:p>
            <a:pPr>
              <a:lnSpc>
                <a:spcPct val="104000"/>
              </a:lnSpc>
              <a:spcBef>
                <a:spcPts val="0"/>
              </a:spcBef>
              <a:spcAft>
                <a:spcPts val="0"/>
              </a:spcAft>
              <a:defRPr sz="2500" b="0">
                <a:solidFill>
                  <a:srgbClr val="D6EBDD"/>
                </a:solidFill>
                <a:latin typeface="Aptos"/>
              </a:defRPr>
            </a:pPr>
            <a:r>
              <a:rPr lang="en-CA"/>
              <a:t>More time for scientific judgment.</a:t>
            </a:r>
          </a:p>
        </p:txBody>
      </p:sp>
      <p:sp>
        <p:nvSpPr>
          <p:cNvPr id="6" name="Rectangle 5"/>
          <p:cNvSpPr/>
          <p:nvPr/>
        </p:nvSpPr>
        <p:spPr>
          <a:xfrm>
            <a:off x="640080" y="4178808"/>
            <a:ext cx="6172200" cy="22860"/>
          </a:xfrm>
          <a:prstGeom prst="rect">
            <a:avLst/>
          </a:prstGeom>
          <a:solidFill>
            <a:srgbClr val="3261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4480560"/>
            <a:ext cx="6126480" cy="804672"/>
          </a:xfrm>
          <a:prstGeom prst="rect">
            <a:avLst/>
          </a:prstGeom>
          <a:noFill/>
        </p:spPr>
        <p:txBody>
          <a:bodyPr wrap="square" lIns="0" rIns="0" tIns="0" bIns="0">
            <a:spAutoFit/>
          </a:bodyPr>
          <a:lstStyle/>
          <a:p>
            <a:pPr>
              <a:lnSpc>
                <a:spcPct val="104000"/>
              </a:lnSpc>
              <a:spcBef>
                <a:spcPts val="0"/>
              </a:spcBef>
              <a:spcAft>
                <a:spcPts val="0"/>
              </a:spcAft>
              <a:defRPr sz="1900" b="0">
                <a:solidFill>
                  <a:srgbClr val="FFFFFF"/>
                </a:solidFill>
                <a:latin typeface="Aptos"/>
              </a:defRPr>
            </a:pPr>
            <a:r>
              <a:rPr lang="en-CA"/>
              <a:t>Complete code. Ask better questions.</a:t>
            </a:r>
          </a:p>
          <a:p>
            <a:pPr>
              <a:lnSpc>
                <a:spcPct val="104000"/>
              </a:lnSpc>
              <a:spcBef>
                <a:spcPts val="0"/>
              </a:spcBef>
              <a:spcAft>
                <a:spcPts val="0"/>
              </a:spcAft>
              <a:defRPr sz="1900" b="0">
                <a:solidFill>
                  <a:srgbClr val="FFFFFF"/>
                </a:solidFill>
                <a:latin typeface="Aptos"/>
              </a:defRPr>
            </a:pPr>
            <a:r>
              <a:rPr lang="en-CA"/>
              <a:t>Delegate bounded work, then verify.</a:t>
            </a:r>
          </a:p>
        </p:txBody>
      </p:sp>
      <p:sp>
        <p:nvSpPr>
          <p:cNvPr id="8" name="TextBox 7"/>
          <p:cNvSpPr txBox="1"/>
          <p:nvPr/>
        </p:nvSpPr>
        <p:spPr>
          <a:xfrm>
            <a:off x="640080" y="5742432"/>
            <a:ext cx="6126480" cy="320040"/>
          </a:xfrm>
          <a:prstGeom prst="rect">
            <a:avLst/>
          </a:prstGeom>
          <a:noFill/>
        </p:spPr>
        <p:txBody>
          <a:bodyPr wrap="square" lIns="0" rIns="0" tIns="0" bIns="0">
            <a:spAutoFit/>
          </a:bodyPr>
          <a:lstStyle/>
          <a:p>
            <a:pPr>
              <a:lnSpc>
                <a:spcPct val="104000"/>
              </a:lnSpc>
              <a:spcBef>
                <a:spcPts val="0"/>
              </a:spcBef>
              <a:spcAft>
                <a:spcPts val="0"/>
              </a:spcAft>
              <a:defRPr sz="1400" b="0">
                <a:solidFill>
                  <a:srgbClr val="C1E88A"/>
                </a:solidFill>
                <a:latin typeface="Aptos"/>
              </a:defRPr>
            </a:pPr>
            <a:r>
              <a:rPr lang="en-CA"/>
              <a:t>A practical briefing for Desjardins teams</a:t>
            </a:r>
          </a:p>
        </p:txBody>
      </p:sp>
      <p:sp>
        <p:nvSpPr>
          <p:cNvPr id="9" name="Rounded Rectangle 8"/>
          <p:cNvSpPr/>
          <p:nvPr/>
        </p:nvSpPr>
        <p:spPr>
          <a:xfrm>
            <a:off x="7434072" y="1060704"/>
            <a:ext cx="4142232" cy="5010912"/>
          </a:xfrm>
          <a:prstGeom prst="roundRect">
            <a:avLst>
              <a:gd name="adj" fmla="val 12000"/>
            </a:avLst>
          </a:prstGeom>
          <a:solidFill>
            <a:srgbClr val="0C4D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54112" y="1417320"/>
            <a:ext cx="33832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en-CA"/>
              <a:t>ONE WORKSPACE</a:t>
            </a:r>
          </a:p>
        </p:txBody>
      </p:sp>
      <p:sp>
        <p:nvSpPr>
          <p:cNvPr id="11" name="Rounded Rectangle 10"/>
          <p:cNvSpPr/>
          <p:nvPr/>
        </p:nvSpPr>
        <p:spPr>
          <a:xfrm>
            <a:off x="7754112" y="2011680"/>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27264" y="2103120"/>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en-CA"/>
              <a:t>01</a:t>
            </a:r>
          </a:p>
        </p:txBody>
      </p:sp>
      <p:sp>
        <p:nvSpPr>
          <p:cNvPr id="13" name="TextBox 12"/>
          <p:cNvSpPr txBox="1"/>
          <p:nvPr/>
        </p:nvSpPr>
        <p:spPr>
          <a:xfrm>
            <a:off x="8403336" y="2002536"/>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en-CA"/>
              <a:t>Explore</a:t>
            </a:r>
          </a:p>
        </p:txBody>
      </p:sp>
      <p:sp>
        <p:nvSpPr>
          <p:cNvPr id="14" name="TextBox 13"/>
          <p:cNvSpPr txBox="1"/>
          <p:nvPr/>
        </p:nvSpPr>
        <p:spPr>
          <a:xfrm>
            <a:off x="8403336" y="2414016"/>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en-CA"/>
              <a:t>Understand data and assumptions</a:t>
            </a:r>
          </a:p>
        </p:txBody>
      </p:sp>
      <p:sp>
        <p:nvSpPr>
          <p:cNvPr id="15" name="Rounded Rectangle 14"/>
          <p:cNvSpPr/>
          <p:nvPr/>
        </p:nvSpPr>
        <p:spPr>
          <a:xfrm>
            <a:off x="7754112" y="3182112"/>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27264" y="3273552"/>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en-CA"/>
              <a:t>02</a:t>
            </a:r>
          </a:p>
        </p:txBody>
      </p:sp>
      <p:sp>
        <p:nvSpPr>
          <p:cNvPr id="17" name="TextBox 16"/>
          <p:cNvSpPr txBox="1"/>
          <p:nvPr/>
        </p:nvSpPr>
        <p:spPr>
          <a:xfrm>
            <a:off x="8403336" y="3172968"/>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en-CA"/>
              <a:t>Experiment</a:t>
            </a:r>
          </a:p>
        </p:txBody>
      </p:sp>
      <p:sp>
        <p:nvSpPr>
          <p:cNvPr id="18" name="TextBox 17"/>
          <p:cNvSpPr txBox="1"/>
          <p:nvPr/>
        </p:nvSpPr>
        <p:spPr>
          <a:xfrm>
            <a:off x="8403336" y="3584448"/>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en-CA"/>
              <a:t>Build and compare reproducible baselines</a:t>
            </a:r>
          </a:p>
        </p:txBody>
      </p:sp>
      <p:sp>
        <p:nvSpPr>
          <p:cNvPr id="19" name="Rounded Rectangle 18"/>
          <p:cNvSpPr/>
          <p:nvPr/>
        </p:nvSpPr>
        <p:spPr>
          <a:xfrm>
            <a:off x="7754112" y="4352544"/>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827264" y="4443983"/>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en-CA"/>
              <a:t>03</a:t>
            </a:r>
          </a:p>
        </p:txBody>
      </p:sp>
      <p:sp>
        <p:nvSpPr>
          <p:cNvPr id="21" name="TextBox 20"/>
          <p:cNvSpPr txBox="1"/>
          <p:nvPr/>
        </p:nvSpPr>
        <p:spPr>
          <a:xfrm>
            <a:off x="8403336" y="4343400"/>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en-CA"/>
              <a:t>Validate</a:t>
            </a:r>
          </a:p>
        </p:txBody>
      </p:sp>
      <p:sp>
        <p:nvSpPr>
          <p:cNvPr id="22" name="TextBox 21"/>
          <p:cNvSpPr txBox="1"/>
          <p:nvPr/>
        </p:nvSpPr>
        <p:spPr>
          <a:xfrm>
            <a:off x="8403336" y="4754880"/>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en-CA"/>
              <a:t>Test code, metrics and leakage risks</a:t>
            </a:r>
          </a:p>
        </p:txBody>
      </p:sp>
      <p:sp>
        <p:nvSpPr>
          <p:cNvPr id="23" name="TextBox 22"/>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B7D2C3"/>
                </a:solidFill>
                <a:latin typeface="Aptos"/>
              </a:defRPr>
            </a:pPr>
            <a:r>
              <a:rPr lang="en-CA"/>
              <a:t>DESJARDINS-INSPIRED  /  GITHUB COPILOT FOR DATA SCIENCE</a:t>
            </a:r>
          </a:p>
        </p:txBody>
      </p:sp>
      <p:sp>
        <p:nvSpPr>
          <p:cNvPr id="24" name="TextBox 23"/>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B7D2C3"/>
                </a:solidFill>
                <a:latin typeface="Aptos"/>
              </a:defRPr>
            </a:pPr>
            <a:r>
              <a:rPr lang="en-CA"/>
              <a:t>01 / 05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3100" b="1">
                <a:solidFill>
                  <a:srgbClr val="153A2D"/>
                </a:solidFill>
                <a:latin typeface="Aptos"/>
              </a:defRPr>
            </a:pPr>
            <a:r>
              <a:rPr lang="en-CA"/>
              <a:t>Three ways to work with Copilot</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en-CA"/>
              <a:t>Choose the interaction by how much work you want to delegate.</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en-CA"/>
              <a:t>DESJARDINS-INSPIRED  /  GITHUB COPILOT FOR DATA SCIENCE</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en-CA">
                <a:hlinkClick r:id="rId2"/>
              </a:rPr>
              <a:t>Source / reference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en-CA"/>
              <a:t>02 / 05</a:t>
            </a:r>
          </a:p>
        </p:txBody>
      </p:sp>
      <p:sp>
        <p:nvSpPr>
          <p:cNvPr id="9" name="Rounded Rectangle 8"/>
          <p:cNvSpPr/>
          <p:nvPr/>
        </p:nvSpPr>
        <p:spPr>
          <a:xfrm>
            <a:off x="548640"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01 / COMPLETION</a:t>
            </a:r>
          </a:p>
        </p:txBody>
      </p:sp>
      <p:sp>
        <p:nvSpPr>
          <p:cNvPr id="11" name="TextBox 10"/>
          <p:cNvSpPr txBox="1"/>
          <p:nvPr/>
        </p:nvSpPr>
        <p:spPr>
          <a:xfrm>
            <a:off x="758952" y="2971800"/>
            <a:ext cx="3035808" cy="457200"/>
          </a:xfrm>
          <a:prstGeom prst="rect">
            <a:avLst/>
          </a:prstGeom>
          <a:noFill/>
        </p:spPr>
        <p:txBody>
          <a:bodyPr wrap="square" lIns="0" rIns="0" tIns="0" bIns="0">
            <a:spAutoFit/>
          </a:bodyPr>
          <a:lstStyle/>
          <a:p>
            <a:pPr>
              <a:lnSpc>
                <a:spcPct val="104000"/>
              </a:lnSpc>
              <a:spcBef>
                <a:spcPts val="0"/>
              </a:spcBef>
              <a:spcAft>
                <a:spcPts val="0"/>
              </a:spcAft>
              <a:defRPr sz="2700" b="1">
                <a:solidFill>
                  <a:srgbClr val="153A2D"/>
                </a:solidFill>
                <a:latin typeface="Aptos"/>
              </a:defRPr>
            </a:pPr>
            <a:r>
              <a:rPr lang="en-CA"/>
              <a:t>Keep typing</a:t>
            </a:r>
          </a:p>
        </p:txBody>
      </p:sp>
      <p:sp>
        <p:nvSpPr>
          <p:cNvPr id="12" name="TextBox 11"/>
          <p:cNvSpPr txBox="1"/>
          <p:nvPr/>
        </p:nvSpPr>
        <p:spPr>
          <a:xfrm>
            <a:off x="758952"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en-CA"/>
              <a:t>Inline suggestions</a:t>
            </a:r>
          </a:p>
        </p:txBody>
      </p:sp>
      <p:sp>
        <p:nvSpPr>
          <p:cNvPr id="13" name="TextBox 12"/>
          <p:cNvSpPr txBox="1"/>
          <p:nvPr/>
        </p:nvSpPr>
        <p:spPr>
          <a:xfrm>
            <a:off x="758952" y="3822191"/>
            <a:ext cx="3035808" cy="941832"/>
          </a:xfrm>
          <a:prstGeom prst="rect">
            <a:avLst/>
          </a:prstGeom>
          <a:noFill/>
        </p:spPr>
        <p:txBody>
          <a:bodyPr wrap="square" lIns="0" rIns="0" tIns="0" bIns="0">
            <a:spAutoFit/>
          </a:bodyPr>
          <a:lstStyle/>
          <a:p>
            <a:pPr>
              <a:lnSpc>
                <a:spcPct val="104000"/>
              </a:lnSpc>
              <a:spcBef>
                <a:spcPts val="0"/>
              </a:spcBef>
              <a:spcAft>
                <a:spcPts val="0"/>
              </a:spcAft>
              <a:defRPr sz="1800" b="0">
                <a:solidFill>
                  <a:srgbClr val="153A2D"/>
                </a:solidFill>
                <a:latin typeface="Aptos"/>
              </a:defRPr>
            </a:pPr>
            <a:r>
              <a:rPr lang="en-CA"/>
              <a:t>Finish pandas transforms,</a:t>
            </a:r>
          </a:p>
          <a:p>
            <a:pPr>
              <a:lnSpc>
                <a:spcPct val="104000"/>
              </a:lnSpc>
              <a:spcBef>
                <a:spcPts val="0"/>
              </a:spcBef>
              <a:spcAft>
                <a:spcPts val="0"/>
              </a:spcAft>
              <a:defRPr sz="1800" b="0">
                <a:solidFill>
                  <a:srgbClr val="153A2D"/>
                </a:solidFill>
                <a:latin typeface="Aptos"/>
              </a:defRPr>
            </a:pPr>
            <a:r>
              <a:rPr lang="en-CA"/>
              <a:t>SQL queries and test assertions.</a:t>
            </a:r>
          </a:p>
        </p:txBody>
      </p:sp>
      <p:sp>
        <p:nvSpPr>
          <p:cNvPr id="14" name="TextBox 13"/>
          <p:cNvSpPr txBox="1"/>
          <p:nvPr/>
        </p:nvSpPr>
        <p:spPr>
          <a:xfrm>
            <a:off x="758952"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en-CA"/>
              <a:t>You steer every edit.</a:t>
            </a:r>
          </a:p>
        </p:txBody>
      </p:sp>
      <p:sp>
        <p:nvSpPr>
          <p:cNvPr id="15" name="Rectangle 14"/>
          <p:cNvSpPr/>
          <p:nvPr/>
        </p:nvSpPr>
        <p:spPr>
          <a:xfrm>
            <a:off x="731520"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8952"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en-CA"/>
              <a:t># aggregate transactions</a:t>
            </a:r>
          </a:p>
          <a:p>
            <a:pPr>
              <a:lnSpc>
                <a:spcPct val="104000"/>
              </a:lnSpc>
              <a:spcBef>
                <a:spcPts val="0"/>
              </a:spcBef>
              <a:spcAft>
                <a:spcPts val="0"/>
              </a:spcAft>
              <a:defRPr sz="1050" b="0">
                <a:solidFill>
                  <a:srgbClr val="526B60"/>
                </a:solidFill>
                <a:latin typeface="Consolas"/>
              </a:defRPr>
            </a:pPr>
            <a:r>
              <a:rPr lang="en-CA"/>
              <a:t># by customer and month</a:t>
            </a:r>
          </a:p>
        </p:txBody>
      </p:sp>
      <p:sp>
        <p:nvSpPr>
          <p:cNvPr id="17" name="Rounded Rectangle 16"/>
          <p:cNvSpPr/>
          <p:nvPr/>
        </p:nvSpPr>
        <p:spPr>
          <a:xfrm>
            <a:off x="4361688"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0"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02 / ASK</a:t>
            </a:r>
          </a:p>
        </p:txBody>
      </p:sp>
      <p:sp>
        <p:nvSpPr>
          <p:cNvPr id="19" name="TextBox 18"/>
          <p:cNvSpPr txBox="1"/>
          <p:nvPr/>
        </p:nvSpPr>
        <p:spPr>
          <a:xfrm>
            <a:off x="4572000" y="2971800"/>
            <a:ext cx="3035808" cy="457200"/>
          </a:xfrm>
          <a:prstGeom prst="rect">
            <a:avLst/>
          </a:prstGeom>
          <a:noFill/>
        </p:spPr>
        <p:txBody>
          <a:bodyPr wrap="square" lIns="0" rIns="0" tIns="0" bIns="0">
            <a:spAutoFit/>
          </a:bodyPr>
          <a:lstStyle/>
          <a:p>
            <a:pPr>
              <a:lnSpc>
                <a:spcPct val="104000"/>
              </a:lnSpc>
              <a:spcBef>
                <a:spcPts val="0"/>
              </a:spcBef>
              <a:spcAft>
                <a:spcPts val="0"/>
              </a:spcAft>
              <a:defRPr sz="2700" b="1">
                <a:solidFill>
                  <a:srgbClr val="153A2D"/>
                </a:solidFill>
                <a:latin typeface="Aptos"/>
              </a:defRPr>
            </a:pPr>
            <a:r>
              <a:rPr lang="en-CA"/>
              <a:t>Think it through</a:t>
            </a:r>
          </a:p>
        </p:txBody>
      </p:sp>
      <p:sp>
        <p:nvSpPr>
          <p:cNvPr id="20" name="TextBox 19"/>
          <p:cNvSpPr txBox="1"/>
          <p:nvPr/>
        </p:nvSpPr>
        <p:spPr>
          <a:xfrm>
            <a:off x="4572000"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en-CA"/>
              <a:t>Conversational help</a:t>
            </a:r>
          </a:p>
        </p:txBody>
      </p:sp>
      <p:sp>
        <p:nvSpPr>
          <p:cNvPr id="21" name="TextBox 20"/>
          <p:cNvSpPr txBox="1"/>
          <p:nvPr/>
        </p:nvSpPr>
        <p:spPr>
          <a:xfrm>
            <a:off x="4572000" y="3822191"/>
            <a:ext cx="3035808" cy="941832"/>
          </a:xfrm>
          <a:prstGeom prst="rect">
            <a:avLst/>
          </a:prstGeom>
          <a:noFill/>
        </p:spPr>
        <p:txBody>
          <a:bodyPr wrap="square" lIns="0" rIns="0" tIns="0" bIns="0">
            <a:spAutoFit/>
          </a:bodyPr>
          <a:lstStyle/>
          <a:p>
            <a:pPr>
              <a:lnSpc>
                <a:spcPct val="104000"/>
              </a:lnSpc>
              <a:spcBef>
                <a:spcPts val="0"/>
              </a:spcBef>
              <a:spcAft>
                <a:spcPts val="0"/>
              </a:spcAft>
              <a:defRPr sz="1800" b="0">
                <a:solidFill>
                  <a:srgbClr val="153A2D"/>
                </a:solidFill>
                <a:latin typeface="Aptos"/>
              </a:defRPr>
            </a:pPr>
            <a:r>
              <a:rPr lang="en-CA"/>
              <a:t>Explain a notebook, compare</a:t>
            </a:r>
          </a:p>
          <a:p>
            <a:pPr>
              <a:lnSpc>
                <a:spcPct val="104000"/>
              </a:lnSpc>
              <a:spcBef>
                <a:spcPts val="0"/>
              </a:spcBef>
              <a:spcAft>
                <a:spcPts val="0"/>
              </a:spcAft>
              <a:defRPr sz="1800" b="0">
                <a:solidFill>
                  <a:srgbClr val="153A2D"/>
                </a:solidFill>
                <a:latin typeface="Aptos"/>
              </a:defRPr>
            </a:pPr>
            <a:r>
              <a:rPr lang="en-CA"/>
              <a:t>metrics or challenge a split.</a:t>
            </a:r>
          </a:p>
        </p:txBody>
      </p:sp>
      <p:sp>
        <p:nvSpPr>
          <p:cNvPr id="22" name="TextBox 21"/>
          <p:cNvSpPr txBox="1"/>
          <p:nvPr/>
        </p:nvSpPr>
        <p:spPr>
          <a:xfrm>
            <a:off x="4572000"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en-CA"/>
              <a:t>Advice first; apply deliberately.</a:t>
            </a:r>
          </a:p>
        </p:txBody>
      </p:sp>
      <p:sp>
        <p:nvSpPr>
          <p:cNvPr id="23" name="Rectangle 22"/>
          <p:cNvSpPr/>
          <p:nvPr/>
        </p:nvSpPr>
        <p:spPr>
          <a:xfrm>
            <a:off x="4544568"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72000"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en-CA"/>
              <a:t>"Could this feature leak</a:t>
            </a:r>
          </a:p>
          <a:p>
            <a:pPr>
              <a:lnSpc>
                <a:spcPct val="104000"/>
              </a:lnSpc>
              <a:spcBef>
                <a:spcPts val="0"/>
              </a:spcBef>
              <a:spcAft>
                <a:spcPts val="0"/>
              </a:spcAft>
              <a:defRPr sz="1050" b="0">
                <a:solidFill>
                  <a:srgbClr val="526B60"/>
                </a:solidFill>
                <a:latin typeface="Consolas"/>
              </a:defRPr>
            </a:pPr>
            <a:r>
              <a:rPr lang="en-CA"/>
              <a:t>future information?"</a:t>
            </a:r>
          </a:p>
        </p:txBody>
      </p:sp>
      <p:sp>
        <p:nvSpPr>
          <p:cNvPr id="25" name="Rounded Rectangle 24"/>
          <p:cNvSpPr/>
          <p:nvPr/>
        </p:nvSpPr>
        <p:spPr>
          <a:xfrm>
            <a:off x="8174736"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85048"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03 / AGENTIC</a:t>
            </a:r>
          </a:p>
        </p:txBody>
      </p:sp>
      <p:sp>
        <p:nvSpPr>
          <p:cNvPr id="27" name="TextBox 26"/>
          <p:cNvSpPr txBox="1"/>
          <p:nvPr/>
        </p:nvSpPr>
        <p:spPr>
          <a:xfrm>
            <a:off x="8385048" y="2971800"/>
            <a:ext cx="3035808" cy="457200"/>
          </a:xfrm>
          <a:prstGeom prst="rect">
            <a:avLst/>
          </a:prstGeom>
          <a:noFill/>
        </p:spPr>
        <p:txBody>
          <a:bodyPr wrap="square" lIns="0" rIns="0" tIns="0" bIns="0">
            <a:spAutoFit/>
          </a:bodyPr>
          <a:lstStyle/>
          <a:p>
            <a:pPr>
              <a:lnSpc>
                <a:spcPct val="104000"/>
              </a:lnSpc>
              <a:spcBef>
                <a:spcPts val="0"/>
              </a:spcBef>
              <a:spcAft>
                <a:spcPts val="0"/>
              </a:spcAft>
              <a:defRPr sz="2700" b="1">
                <a:solidFill>
                  <a:srgbClr val="153A2D"/>
                </a:solidFill>
                <a:latin typeface="Aptos"/>
              </a:defRPr>
            </a:pPr>
            <a:r>
              <a:rPr lang="en-CA"/>
              <a:t>Delegate a task</a:t>
            </a:r>
          </a:p>
        </p:txBody>
      </p:sp>
      <p:sp>
        <p:nvSpPr>
          <p:cNvPr id="28" name="TextBox 27"/>
          <p:cNvSpPr txBox="1"/>
          <p:nvPr/>
        </p:nvSpPr>
        <p:spPr>
          <a:xfrm>
            <a:off x="8385048"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en-CA"/>
              <a:t>Agent + tools</a:t>
            </a:r>
          </a:p>
        </p:txBody>
      </p:sp>
      <p:sp>
        <p:nvSpPr>
          <p:cNvPr id="29" name="TextBox 28"/>
          <p:cNvSpPr txBox="1"/>
          <p:nvPr/>
        </p:nvSpPr>
        <p:spPr>
          <a:xfrm>
            <a:off x="8385048" y="3822191"/>
            <a:ext cx="3035808" cy="941832"/>
          </a:xfrm>
          <a:prstGeom prst="rect">
            <a:avLst/>
          </a:prstGeom>
          <a:noFill/>
        </p:spPr>
        <p:txBody>
          <a:bodyPr wrap="square" lIns="0" rIns="0" tIns="0" bIns="0">
            <a:spAutoFit/>
          </a:bodyPr>
          <a:lstStyle/>
          <a:p>
            <a:pPr>
              <a:lnSpc>
                <a:spcPct val="104000"/>
              </a:lnSpc>
              <a:spcBef>
                <a:spcPts val="0"/>
              </a:spcBef>
              <a:spcAft>
                <a:spcPts val="0"/>
              </a:spcAft>
              <a:defRPr sz="1800" b="0">
                <a:solidFill>
                  <a:srgbClr val="153A2D"/>
                </a:solidFill>
                <a:latin typeface="Aptos"/>
              </a:defRPr>
            </a:pPr>
            <a:r>
              <a:rPr lang="en-CA"/>
              <a:t>Edit related files, run tests</a:t>
            </a:r>
          </a:p>
          <a:p>
            <a:pPr>
              <a:lnSpc>
                <a:spcPct val="104000"/>
              </a:lnSpc>
              <a:spcBef>
                <a:spcPts val="0"/>
              </a:spcBef>
              <a:spcAft>
                <a:spcPts val="0"/>
              </a:spcAft>
              <a:defRPr sz="1800" b="0">
                <a:solidFill>
                  <a:srgbClr val="153A2D"/>
                </a:solidFill>
                <a:latin typeface="Aptos"/>
              </a:defRPr>
            </a:pPr>
            <a:r>
              <a:rPr lang="en-CA"/>
              <a:t>and iterate on a bounded task.</a:t>
            </a:r>
          </a:p>
        </p:txBody>
      </p:sp>
      <p:sp>
        <p:nvSpPr>
          <p:cNvPr id="30" name="TextBox 29"/>
          <p:cNvSpPr txBox="1"/>
          <p:nvPr/>
        </p:nvSpPr>
        <p:spPr>
          <a:xfrm>
            <a:off x="8385048"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en-CA"/>
              <a:t>Review diffs and tool actions.</a:t>
            </a:r>
          </a:p>
        </p:txBody>
      </p:sp>
      <p:sp>
        <p:nvSpPr>
          <p:cNvPr id="31" name="Rectangle 30"/>
          <p:cNvSpPr/>
          <p:nvPr/>
        </p:nvSpPr>
        <p:spPr>
          <a:xfrm>
            <a:off x="8357615"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85048"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en-CA"/>
              <a:t>"Build a baseline pipeline</a:t>
            </a:r>
          </a:p>
          <a:p>
            <a:pPr>
              <a:lnSpc>
                <a:spcPct val="104000"/>
              </a:lnSpc>
              <a:spcBef>
                <a:spcPts val="0"/>
              </a:spcBef>
              <a:spcAft>
                <a:spcPts val="0"/>
              </a:spcAft>
              <a:defRPr sz="1050" b="0">
                <a:solidFill>
                  <a:srgbClr val="526B60"/>
                </a:solidFill>
                <a:latin typeface="Consolas"/>
              </a:defRPr>
            </a:pPr>
            <a:r>
              <a:rPr lang="en-CA"/>
              <a:t>and run its unit tests."</a:t>
            </a:r>
          </a:p>
        </p:txBody>
      </p:sp>
      <p:sp>
        <p:nvSpPr>
          <p:cNvPr id="33" name="TextBox 32"/>
          <p:cNvSpPr txBox="1"/>
          <p:nvPr/>
        </p:nvSpPr>
        <p:spPr>
          <a:xfrm>
            <a:off x="566928" y="6062472"/>
            <a:ext cx="10972800" cy="237744"/>
          </a:xfrm>
          <a:prstGeom prst="rect">
            <a:avLst/>
          </a:prstGeom>
          <a:noFill/>
        </p:spPr>
        <p:txBody>
          <a:bodyPr wrap="square" lIns="0" rIns="0" tIns="0" bIns="0">
            <a:spAutoFit/>
          </a:bodyPr>
          <a:lstStyle/>
          <a:p>
            <a:pPr>
              <a:lnSpc>
                <a:spcPct val="104000"/>
              </a:lnSpc>
              <a:spcBef>
                <a:spcPts val="0"/>
              </a:spcBef>
              <a:spcAft>
                <a:spcPts val="0"/>
              </a:spcAft>
              <a:defRPr sz="1300" b="0">
                <a:solidFill>
                  <a:srgbClr val="526B60"/>
                </a:solidFill>
                <a:latin typeface="Aptos"/>
              </a:defRPr>
            </a:pPr>
            <a:r>
              <a:rPr lang="en-CA"/>
              <a:t>More autonomy does not mean less accountability. Keep context scoped and permissions intentional.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3100" b="1">
                <a:solidFill>
                  <a:srgbClr val="153A2D"/>
                </a:solidFill>
                <a:latin typeface="Aptos"/>
              </a:defRPr>
            </a:pPr>
            <a:r>
              <a:rPr lang="en-CA"/>
              <a:t>RPI: turn a question into verified work</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en-CA"/>
              <a:t>HVE Core on GitHub: Research -&gt; Plan -&gt; Implement, with review and follow-up.</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en-CA"/>
              <a:t>DESJARDINS-INSPIRED  /  GITHUB COPILOT FOR DATA SCIENCE</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en-CA">
                <a:hlinkClick r:id="rId2"/>
              </a:rPr>
              <a:t>Source / reference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en-CA"/>
              <a:t>03 / 05</a:t>
            </a:r>
          </a:p>
        </p:txBody>
      </p:sp>
      <p:sp>
        <p:nvSpPr>
          <p:cNvPr id="9" name="Rounded Rectangle 8"/>
          <p:cNvSpPr/>
          <p:nvPr/>
        </p:nvSpPr>
        <p:spPr>
          <a:xfrm>
            <a:off x="548640"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58952"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en-CA"/>
              <a:t>R</a:t>
            </a:r>
          </a:p>
        </p:txBody>
      </p:sp>
      <p:sp>
        <p:nvSpPr>
          <p:cNvPr id="12" name="TextBox 11"/>
          <p:cNvSpPr txBox="1"/>
          <p:nvPr/>
        </p:nvSpPr>
        <p:spPr>
          <a:xfrm>
            <a:off x="1371600"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en-CA"/>
              <a:t>Research</a:t>
            </a:r>
          </a:p>
        </p:txBody>
      </p:sp>
      <p:sp>
        <p:nvSpPr>
          <p:cNvPr id="13" name="TextBox 12"/>
          <p:cNvSpPr txBox="1"/>
          <p:nvPr/>
        </p:nvSpPr>
        <p:spPr>
          <a:xfrm>
            <a:off x="758952"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en-CA"/>
              <a:t>Understand before editing</a:t>
            </a:r>
          </a:p>
        </p:txBody>
      </p:sp>
      <p:sp>
        <p:nvSpPr>
          <p:cNvPr id="14" name="TextBox 13"/>
          <p:cNvSpPr txBox="1"/>
          <p:nvPr/>
        </p:nvSpPr>
        <p:spPr>
          <a:xfrm>
            <a:off x="758952"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en-CA"/>
              <a:t>Inspect data contracts and code.</a:t>
            </a:r>
          </a:p>
          <a:p>
            <a:pPr>
              <a:lnSpc>
                <a:spcPct val="104000"/>
              </a:lnSpc>
              <a:spcBef>
                <a:spcPts val="0"/>
              </a:spcBef>
              <a:spcAft>
                <a:spcPts val="0"/>
              </a:spcAft>
              <a:defRPr sz="1600" b="0">
                <a:solidFill>
                  <a:srgbClr val="153A2D"/>
                </a:solidFill>
                <a:latin typeface="Aptos"/>
              </a:defRPr>
            </a:pPr>
            <a:r>
              <a:rPr lang="en-CA"/>
              <a:t>Check leakage and alternatives.</a:t>
            </a:r>
          </a:p>
          <a:p>
            <a:pPr>
              <a:lnSpc>
                <a:spcPct val="104000"/>
              </a:lnSpc>
              <a:spcBef>
                <a:spcPts val="0"/>
              </a:spcBef>
              <a:spcAft>
                <a:spcPts val="0"/>
              </a:spcAft>
              <a:defRPr sz="1600" b="0">
                <a:solidFill>
                  <a:srgbClr val="153A2D"/>
                </a:solidFill>
                <a:latin typeface="Aptos"/>
              </a:defRPr>
            </a:pPr>
            <a:r>
              <a:rPr lang="en-CA"/>
              <a:t>Separate evidence from assumptions.</a:t>
            </a:r>
          </a:p>
        </p:txBody>
      </p:sp>
      <p:sp>
        <p:nvSpPr>
          <p:cNvPr id="15" name="TextBox 14"/>
          <p:cNvSpPr txBox="1"/>
          <p:nvPr/>
        </p:nvSpPr>
        <p:spPr>
          <a:xfrm>
            <a:off x="758952" y="4956048"/>
            <a:ext cx="3054096" cy="265176"/>
          </a:xfrm>
          <a:prstGeom prst="rect">
            <a:avLst/>
          </a:prstGeom>
          <a:noFill/>
        </p:spPr>
        <p:txBody>
          <a:bodyPr wrap="square" lIns="0" rIns="0" tIns="0" bIns="0">
            <a:spAutoFit/>
          </a:bodyPr>
          <a:lstStyle/>
          <a:p>
            <a:pPr>
              <a:lnSpc>
                <a:spcPct val="104000"/>
              </a:lnSpc>
              <a:spcBef>
                <a:spcPts val="0"/>
              </a:spcBef>
              <a:spcAft>
                <a:spcPts val="0"/>
              </a:spcAft>
              <a:defRPr sz="1200" b="1">
                <a:solidFill>
                  <a:srgbClr val="526B60"/>
                </a:solidFill>
                <a:latin typeface="Aptos"/>
              </a:defRPr>
            </a:pPr>
            <a:r>
              <a:rPr lang="en-CA"/>
              <a:t>Output: findings + open decisions</a:t>
            </a:r>
          </a:p>
        </p:txBody>
      </p:sp>
      <p:sp>
        <p:nvSpPr>
          <p:cNvPr id="16" name="TextBox 15"/>
          <p:cNvSpPr txBox="1"/>
          <p:nvPr/>
        </p:nvSpPr>
        <p:spPr>
          <a:xfrm>
            <a:off x="758952"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en-CA"/>
              <a:t>/rpi-research</a:t>
            </a:r>
          </a:p>
        </p:txBody>
      </p:sp>
      <p:sp>
        <p:nvSpPr>
          <p:cNvPr id="17" name="Rounded Rectangle 16"/>
          <p:cNvSpPr/>
          <p:nvPr/>
        </p:nvSpPr>
        <p:spPr>
          <a:xfrm>
            <a:off x="4361688"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572000"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709159"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en-CA"/>
              <a:t>P</a:t>
            </a:r>
          </a:p>
        </p:txBody>
      </p:sp>
      <p:sp>
        <p:nvSpPr>
          <p:cNvPr id="20" name="TextBox 19"/>
          <p:cNvSpPr txBox="1"/>
          <p:nvPr/>
        </p:nvSpPr>
        <p:spPr>
          <a:xfrm>
            <a:off x="5184648"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en-CA"/>
              <a:t>Plan</a:t>
            </a:r>
          </a:p>
        </p:txBody>
      </p:sp>
      <p:sp>
        <p:nvSpPr>
          <p:cNvPr id="21" name="TextBox 20"/>
          <p:cNvSpPr txBox="1"/>
          <p:nvPr/>
        </p:nvSpPr>
        <p:spPr>
          <a:xfrm>
            <a:off x="4572000"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en-CA"/>
              <a:t>Make success testable</a:t>
            </a:r>
          </a:p>
        </p:txBody>
      </p:sp>
      <p:sp>
        <p:nvSpPr>
          <p:cNvPr id="22" name="TextBox 21"/>
          <p:cNvSpPr txBox="1"/>
          <p:nvPr/>
        </p:nvSpPr>
        <p:spPr>
          <a:xfrm>
            <a:off x="4572000"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en-CA"/>
              <a:t>Choose the split and metrics.</a:t>
            </a:r>
          </a:p>
          <a:p>
            <a:pPr>
              <a:lnSpc>
                <a:spcPct val="104000"/>
              </a:lnSpc>
              <a:spcBef>
                <a:spcPts val="0"/>
              </a:spcBef>
              <a:spcAft>
                <a:spcPts val="0"/>
              </a:spcAft>
              <a:defRPr sz="1600" b="0">
                <a:solidFill>
                  <a:srgbClr val="153A2D"/>
                </a:solidFill>
                <a:latin typeface="Aptos"/>
              </a:defRPr>
            </a:pPr>
            <a:r>
              <a:rPr lang="en-CA"/>
              <a:t>Sequence small, bounded tasks.</a:t>
            </a:r>
          </a:p>
          <a:p>
            <a:pPr>
              <a:lnSpc>
                <a:spcPct val="104000"/>
              </a:lnSpc>
              <a:spcBef>
                <a:spcPts val="0"/>
              </a:spcBef>
              <a:spcAft>
                <a:spcPts val="0"/>
              </a:spcAft>
              <a:defRPr sz="1600" b="0">
                <a:solidFill>
                  <a:srgbClr val="153A2D"/>
                </a:solidFill>
                <a:latin typeface="Aptos"/>
              </a:defRPr>
            </a:pPr>
            <a:r>
              <a:rPr lang="en-CA"/>
              <a:t>Define tests and acceptance criteria.</a:t>
            </a:r>
          </a:p>
        </p:txBody>
      </p:sp>
      <p:sp>
        <p:nvSpPr>
          <p:cNvPr id="23" name="TextBox 22"/>
          <p:cNvSpPr txBox="1"/>
          <p:nvPr/>
        </p:nvSpPr>
        <p:spPr>
          <a:xfrm>
            <a:off x="4572000" y="4956048"/>
            <a:ext cx="3054096" cy="265176"/>
          </a:xfrm>
          <a:prstGeom prst="rect">
            <a:avLst/>
          </a:prstGeom>
          <a:noFill/>
        </p:spPr>
        <p:txBody>
          <a:bodyPr wrap="square" lIns="0" rIns="0" tIns="0" bIns="0">
            <a:spAutoFit/>
          </a:bodyPr>
          <a:lstStyle/>
          <a:p>
            <a:pPr>
              <a:lnSpc>
                <a:spcPct val="104000"/>
              </a:lnSpc>
              <a:spcBef>
                <a:spcPts val="0"/>
              </a:spcBef>
              <a:spcAft>
                <a:spcPts val="0"/>
              </a:spcAft>
              <a:defRPr sz="1200" b="1">
                <a:solidFill>
                  <a:srgbClr val="526B60"/>
                </a:solidFill>
                <a:latin typeface="Aptos"/>
              </a:defRPr>
            </a:pPr>
            <a:r>
              <a:rPr lang="en-CA"/>
              <a:t>Output: plan + critique</a:t>
            </a:r>
          </a:p>
        </p:txBody>
      </p:sp>
      <p:sp>
        <p:nvSpPr>
          <p:cNvPr id="24" name="TextBox 23"/>
          <p:cNvSpPr txBox="1"/>
          <p:nvPr/>
        </p:nvSpPr>
        <p:spPr>
          <a:xfrm>
            <a:off x="4572000"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en-CA"/>
              <a:t>/rpi-plan</a:t>
            </a:r>
          </a:p>
        </p:txBody>
      </p:sp>
      <p:sp>
        <p:nvSpPr>
          <p:cNvPr id="25" name="Rounded Rectangle 24"/>
          <p:cNvSpPr/>
          <p:nvPr/>
        </p:nvSpPr>
        <p:spPr>
          <a:xfrm>
            <a:off x="8174736"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8385048"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22208"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en-CA"/>
              <a:t>I</a:t>
            </a:r>
          </a:p>
        </p:txBody>
      </p:sp>
      <p:sp>
        <p:nvSpPr>
          <p:cNvPr id="28" name="TextBox 27"/>
          <p:cNvSpPr txBox="1"/>
          <p:nvPr/>
        </p:nvSpPr>
        <p:spPr>
          <a:xfrm>
            <a:off x="8997696"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en-CA"/>
              <a:t>Implement</a:t>
            </a:r>
          </a:p>
        </p:txBody>
      </p:sp>
      <p:sp>
        <p:nvSpPr>
          <p:cNvPr id="29" name="TextBox 28"/>
          <p:cNvSpPr txBox="1"/>
          <p:nvPr/>
        </p:nvSpPr>
        <p:spPr>
          <a:xfrm>
            <a:off x="8385048"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en-CA"/>
              <a:t>Execute the approved scope</a:t>
            </a:r>
          </a:p>
        </p:txBody>
      </p:sp>
      <p:sp>
        <p:nvSpPr>
          <p:cNvPr id="30" name="TextBox 29"/>
          <p:cNvSpPr txBox="1"/>
          <p:nvPr/>
        </p:nvSpPr>
        <p:spPr>
          <a:xfrm>
            <a:off x="8385048"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en-CA"/>
              <a:t>Build the pipeline and tests.</a:t>
            </a:r>
          </a:p>
          <a:p>
            <a:pPr>
              <a:lnSpc>
                <a:spcPct val="104000"/>
              </a:lnSpc>
              <a:spcBef>
                <a:spcPts val="0"/>
              </a:spcBef>
              <a:spcAft>
                <a:spcPts val="0"/>
              </a:spcAft>
              <a:defRPr sz="1600" b="0">
                <a:solidFill>
                  <a:srgbClr val="153A2D"/>
                </a:solidFill>
                <a:latin typeface="Aptos"/>
              </a:defRPr>
            </a:pPr>
            <a:r>
              <a:rPr lang="en-CA"/>
              <a:t>Run checks; record real results.</a:t>
            </a:r>
          </a:p>
          <a:p>
            <a:pPr>
              <a:lnSpc>
                <a:spcPct val="104000"/>
              </a:lnSpc>
              <a:spcBef>
                <a:spcPts val="0"/>
              </a:spcBef>
              <a:spcAft>
                <a:spcPts val="0"/>
              </a:spcAft>
              <a:defRPr sz="1600" b="0">
                <a:solidFill>
                  <a:srgbClr val="153A2D"/>
                </a:solidFill>
                <a:latin typeface="Aptos"/>
              </a:defRPr>
            </a:pPr>
            <a:r>
              <a:rPr lang="en-CA"/>
              <a:t>Review diffs against the plan.</a:t>
            </a:r>
          </a:p>
        </p:txBody>
      </p:sp>
      <p:sp>
        <p:nvSpPr>
          <p:cNvPr id="31" name="TextBox 30"/>
          <p:cNvSpPr txBox="1"/>
          <p:nvPr/>
        </p:nvSpPr>
        <p:spPr>
          <a:xfrm>
            <a:off x="8385048" y="4956048"/>
            <a:ext cx="3054096" cy="265176"/>
          </a:xfrm>
          <a:prstGeom prst="rect">
            <a:avLst/>
          </a:prstGeom>
          <a:noFill/>
        </p:spPr>
        <p:txBody>
          <a:bodyPr wrap="square" lIns="0" rIns="0" tIns="0" bIns="0">
            <a:spAutoFit/>
          </a:bodyPr>
          <a:lstStyle/>
          <a:p>
            <a:pPr>
              <a:lnSpc>
                <a:spcPct val="104000"/>
              </a:lnSpc>
              <a:spcBef>
                <a:spcPts val="0"/>
              </a:spcBef>
              <a:spcAft>
                <a:spcPts val="0"/>
              </a:spcAft>
              <a:defRPr sz="1200" b="1">
                <a:solidFill>
                  <a:srgbClr val="526B60"/>
                </a:solidFill>
                <a:latin typeface="Aptos"/>
              </a:defRPr>
            </a:pPr>
            <a:r>
              <a:rPr lang="en-CA"/>
              <a:t>Output: changes + validation</a:t>
            </a:r>
          </a:p>
        </p:txBody>
      </p:sp>
      <p:sp>
        <p:nvSpPr>
          <p:cNvPr id="32" name="TextBox 31"/>
          <p:cNvSpPr txBox="1"/>
          <p:nvPr/>
        </p:nvSpPr>
        <p:spPr>
          <a:xfrm>
            <a:off x="8385048"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en-CA"/>
              <a:t>/rpi-implement</a:t>
            </a:r>
          </a:p>
        </p:txBody>
      </p:sp>
      <p:sp>
        <p:nvSpPr>
          <p:cNvPr id="33" name="Rounded Rectangle 32"/>
          <p:cNvSpPr/>
          <p:nvPr/>
        </p:nvSpPr>
        <p:spPr>
          <a:xfrm>
            <a:off x="548640" y="5760720"/>
            <a:ext cx="11100816" cy="448056"/>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58952" y="5879592"/>
            <a:ext cx="10680192" cy="246888"/>
          </a:xfrm>
          <a:prstGeom prst="rect">
            <a:avLst/>
          </a:prstGeom>
          <a:noFill/>
        </p:spPr>
        <p:txBody>
          <a:bodyPr wrap="square" lIns="0" rIns="0" tIns="0" bIns="0">
            <a:spAutoFit/>
          </a:bodyPr>
          <a:lstStyle/>
          <a:p>
            <a:pPr>
              <a:lnSpc>
                <a:spcPct val="104000"/>
              </a:lnSpc>
              <a:spcBef>
                <a:spcPts val="0"/>
              </a:spcBef>
              <a:spcAft>
                <a:spcPts val="0"/>
              </a:spcAft>
              <a:defRPr sz="1300" b="0">
                <a:solidFill>
                  <a:srgbClr val="FFFFFF"/>
                </a:solidFill>
                <a:latin typeface="Aptos"/>
              </a:defRPr>
            </a:pPr>
            <a:r>
              <a:rPr lang="en-CA"/>
              <a:t>Reuse adequate research  |  Review the plan  |  Validate results  |  Route gaps back to the right phase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3100" b="1">
                <a:solidFill>
                  <a:srgbClr val="153A2D"/>
                </a:solidFill>
                <a:latin typeface="Aptos"/>
              </a:defRPr>
            </a:pPr>
            <a:r>
              <a:rPr lang="en-CA"/>
              <a:t>Right-size the model to the uncertainty</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en-CA"/>
              <a:t>Start with routing, or choose capability manually. Escalate when evidence says you should.</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en-CA"/>
              <a:t>DESJARDINS-INSPIRED  /  GITHUB COPILOT FOR DATA SCIENCE</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en-CA">
                <a:hlinkClick r:id="rId2"/>
              </a:rPr>
              <a:t>Source / reference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en-CA"/>
              <a:t>04 / 05</a:t>
            </a:r>
          </a:p>
        </p:txBody>
      </p:sp>
      <p:sp>
        <p:nvSpPr>
          <p:cNvPr id="9" name="Rounded Rectangle 8"/>
          <p:cNvSpPr/>
          <p:nvPr/>
        </p:nvSpPr>
        <p:spPr>
          <a:xfrm>
            <a:off x="548640" y="2267712"/>
            <a:ext cx="3749039" cy="3520440"/>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2551176"/>
            <a:ext cx="3236976"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en-CA"/>
              <a:t>AUTOMATIC ROUTING</a:t>
            </a:r>
          </a:p>
        </p:txBody>
      </p:sp>
      <p:sp>
        <p:nvSpPr>
          <p:cNvPr id="11" name="TextBox 10"/>
          <p:cNvSpPr txBox="1"/>
          <p:nvPr/>
        </p:nvSpPr>
        <p:spPr>
          <a:xfrm>
            <a:off x="795528" y="2971800"/>
            <a:ext cx="3246120" cy="475488"/>
          </a:xfrm>
          <a:prstGeom prst="rect">
            <a:avLst/>
          </a:prstGeom>
          <a:noFill/>
        </p:spPr>
        <p:txBody>
          <a:bodyPr wrap="square" lIns="0" rIns="0" tIns="0" bIns="0">
            <a:spAutoFit/>
          </a:bodyPr>
          <a:lstStyle/>
          <a:p>
            <a:pPr>
              <a:lnSpc>
                <a:spcPct val="104000"/>
              </a:lnSpc>
              <a:spcBef>
                <a:spcPts val="0"/>
              </a:spcBef>
              <a:spcAft>
                <a:spcPts val="0"/>
              </a:spcAft>
              <a:defRPr sz="2500" b="1">
                <a:solidFill>
                  <a:srgbClr val="FFFFFF"/>
                </a:solidFill>
                <a:latin typeface="Aptos"/>
              </a:defRPr>
            </a:pPr>
            <a:r>
              <a:rPr lang="en-CA"/>
              <a:t>Auto / Hydrafusion*</a:t>
            </a:r>
          </a:p>
        </p:txBody>
      </p:sp>
      <p:sp>
        <p:nvSpPr>
          <p:cNvPr id="12" name="TextBox 11"/>
          <p:cNvSpPr txBox="1"/>
          <p:nvPr/>
        </p:nvSpPr>
        <p:spPr>
          <a:xfrm>
            <a:off x="795528" y="3685032"/>
            <a:ext cx="3182112" cy="923544"/>
          </a:xfrm>
          <a:prstGeom prst="rect">
            <a:avLst/>
          </a:prstGeom>
          <a:noFill/>
        </p:spPr>
        <p:txBody>
          <a:bodyPr wrap="square" lIns="0" rIns="0" tIns="0" bIns="0">
            <a:spAutoFit/>
          </a:bodyPr>
          <a:lstStyle/>
          <a:p>
            <a:pPr>
              <a:lnSpc>
                <a:spcPct val="104000"/>
              </a:lnSpc>
              <a:spcBef>
                <a:spcPts val="0"/>
              </a:spcBef>
              <a:spcAft>
                <a:spcPts val="0"/>
              </a:spcAft>
              <a:defRPr sz="2000" b="0">
                <a:solidFill>
                  <a:srgbClr val="FFFFFF"/>
                </a:solidFill>
                <a:latin typeface="Aptos"/>
              </a:defRPr>
            </a:pPr>
            <a:r>
              <a:rPr lang="en-CA"/>
              <a:t>Let the available router balance</a:t>
            </a:r>
          </a:p>
          <a:p>
            <a:pPr>
              <a:lnSpc>
                <a:spcPct val="104000"/>
              </a:lnSpc>
              <a:spcBef>
                <a:spcPts val="0"/>
              </a:spcBef>
              <a:spcAft>
                <a:spcPts val="0"/>
              </a:spcAft>
              <a:defRPr sz="2000" b="0">
                <a:solidFill>
                  <a:srgbClr val="FFFFFF"/>
                </a:solidFill>
                <a:latin typeface="Aptos"/>
              </a:defRPr>
            </a:pPr>
            <a:r>
              <a:rPr lang="en-CA"/>
              <a:t>capability, latency and cost.</a:t>
            </a:r>
          </a:p>
        </p:txBody>
      </p:sp>
      <p:sp>
        <p:nvSpPr>
          <p:cNvPr id="13" name="TextBox 12"/>
          <p:cNvSpPr txBox="1"/>
          <p:nvPr/>
        </p:nvSpPr>
        <p:spPr>
          <a:xfrm>
            <a:off x="795528" y="4846320"/>
            <a:ext cx="3182112" cy="594360"/>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en-CA"/>
              <a:t>Use approved options only.</a:t>
            </a:r>
          </a:p>
          <a:p>
            <a:pPr>
              <a:lnSpc>
                <a:spcPct val="104000"/>
              </a:lnSpc>
              <a:spcBef>
                <a:spcPts val="0"/>
              </a:spcBef>
              <a:spcAft>
                <a:spcPts val="0"/>
              </a:spcAft>
              <a:defRPr sz="1400" b="0">
                <a:solidFill>
                  <a:srgbClr val="D6EBDD"/>
                </a:solidFill>
                <a:latin typeface="Aptos"/>
              </a:defRPr>
            </a:pPr>
            <a:r>
              <a:rPr lang="en-CA"/>
              <a:t>Check the picker and admin policy.</a:t>
            </a:r>
          </a:p>
        </p:txBody>
      </p:sp>
      <p:sp>
        <p:nvSpPr>
          <p:cNvPr id="14" name="TextBox 13"/>
          <p:cNvSpPr txBox="1"/>
          <p:nvPr/>
        </p:nvSpPr>
        <p:spPr>
          <a:xfrm>
            <a:off x="4617720" y="2331720"/>
            <a:ext cx="676656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MANUAL CAPABILITY CHOICE</a:t>
            </a:r>
          </a:p>
        </p:txBody>
      </p:sp>
      <p:sp>
        <p:nvSpPr>
          <p:cNvPr id="15" name="Rounded Rectangle 14"/>
          <p:cNvSpPr/>
          <p:nvPr/>
        </p:nvSpPr>
        <p:spPr>
          <a:xfrm>
            <a:off x="4608576" y="2761488"/>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800600" y="2944368"/>
            <a:ext cx="1563624" cy="576072"/>
          </a:xfrm>
          <a:prstGeom prst="rect">
            <a:avLst/>
          </a:prstGeom>
          <a:noFill/>
        </p:spPr>
        <p:txBody>
          <a:bodyPr wrap="square" lIns="0" rIns="0" tIns="0" bIns="0">
            <a:spAutoFit/>
          </a:bodyPr>
          <a:lstStyle/>
          <a:p>
            <a:pPr>
              <a:lnSpc>
                <a:spcPct val="104000"/>
              </a:lnSpc>
              <a:spcBef>
                <a:spcPts val="0"/>
              </a:spcBef>
              <a:spcAft>
                <a:spcPts val="0"/>
              </a:spcAft>
              <a:defRPr sz="1200" b="1">
                <a:solidFill>
                  <a:srgbClr val="00874E"/>
                </a:solidFill>
                <a:latin typeface="Aptos"/>
              </a:defRPr>
            </a:pPr>
            <a:r>
              <a:rPr lang="en-CA"/>
              <a:t>LARGE</a:t>
            </a:r>
          </a:p>
        </p:txBody>
      </p:sp>
      <p:sp>
        <p:nvSpPr>
          <p:cNvPr id="17" name="TextBox 16"/>
          <p:cNvSpPr txBox="1"/>
          <p:nvPr/>
        </p:nvSpPr>
        <p:spPr>
          <a:xfrm>
            <a:off x="6510528" y="2852928"/>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en-CA"/>
              <a:t>Research + rubber ducking</a:t>
            </a:r>
          </a:p>
        </p:txBody>
      </p:sp>
      <p:sp>
        <p:nvSpPr>
          <p:cNvPr id="18" name="TextBox 17"/>
          <p:cNvSpPr txBox="1"/>
          <p:nvPr/>
        </p:nvSpPr>
        <p:spPr>
          <a:xfrm>
            <a:off x="6510528" y="3200400"/>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en-CA"/>
              <a:t>Challenge assumptions, compare approaches,</a:t>
            </a:r>
          </a:p>
          <a:p>
            <a:pPr>
              <a:lnSpc>
                <a:spcPct val="104000"/>
              </a:lnSpc>
              <a:spcBef>
                <a:spcPts val="0"/>
              </a:spcBef>
              <a:spcAft>
                <a:spcPts val="0"/>
              </a:spcAft>
              <a:defRPr sz="1200" b="0">
                <a:solidFill>
                  <a:srgbClr val="526B60"/>
                </a:solidFill>
                <a:latin typeface="Aptos"/>
              </a:defRPr>
            </a:pPr>
            <a:r>
              <a:rPr lang="en-CA"/>
              <a:t>look for leakage and counterexamples.</a:t>
            </a:r>
          </a:p>
        </p:txBody>
      </p:sp>
      <p:sp>
        <p:nvSpPr>
          <p:cNvPr id="19" name="Rounded Rectangle 18"/>
          <p:cNvSpPr/>
          <p:nvPr/>
        </p:nvSpPr>
        <p:spPr>
          <a:xfrm>
            <a:off x="4608576" y="3776472"/>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00600" y="3959352"/>
            <a:ext cx="1563624" cy="576072"/>
          </a:xfrm>
          <a:prstGeom prst="rect">
            <a:avLst/>
          </a:prstGeom>
          <a:noFill/>
        </p:spPr>
        <p:txBody>
          <a:bodyPr wrap="square" lIns="0" rIns="0" tIns="0" bIns="0">
            <a:spAutoFit/>
          </a:bodyPr>
          <a:lstStyle/>
          <a:p>
            <a:pPr>
              <a:lnSpc>
                <a:spcPct val="104000"/>
              </a:lnSpc>
              <a:spcBef>
                <a:spcPts val="0"/>
              </a:spcBef>
              <a:spcAft>
                <a:spcPts val="0"/>
              </a:spcAft>
              <a:defRPr sz="1200" b="1">
                <a:solidFill>
                  <a:srgbClr val="00874E"/>
                </a:solidFill>
                <a:latin typeface="Aptos"/>
              </a:defRPr>
            </a:pPr>
            <a:r>
              <a:rPr lang="en-CA"/>
              <a:t>MEDIUM</a:t>
            </a:r>
          </a:p>
        </p:txBody>
      </p:sp>
      <p:sp>
        <p:nvSpPr>
          <p:cNvPr id="21" name="TextBox 20"/>
          <p:cNvSpPr txBox="1"/>
          <p:nvPr/>
        </p:nvSpPr>
        <p:spPr>
          <a:xfrm>
            <a:off x="6510528" y="3867911"/>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en-CA"/>
              <a:t>Planning</a:t>
            </a:r>
          </a:p>
        </p:txBody>
      </p:sp>
      <p:sp>
        <p:nvSpPr>
          <p:cNvPr id="22" name="TextBox 21"/>
          <p:cNvSpPr txBox="1"/>
          <p:nvPr/>
        </p:nvSpPr>
        <p:spPr>
          <a:xfrm>
            <a:off x="6510528" y="4215383"/>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en-CA"/>
              <a:t>Turn evidence into tasks, dependencies</a:t>
            </a:r>
          </a:p>
          <a:p>
            <a:pPr>
              <a:lnSpc>
                <a:spcPct val="104000"/>
              </a:lnSpc>
              <a:spcBef>
                <a:spcPts val="0"/>
              </a:spcBef>
              <a:spcAft>
                <a:spcPts val="0"/>
              </a:spcAft>
              <a:defRPr sz="1200" b="0">
                <a:solidFill>
                  <a:srgbClr val="526B60"/>
                </a:solidFill>
                <a:latin typeface="Aptos"/>
              </a:defRPr>
            </a:pPr>
            <a:r>
              <a:rPr lang="en-CA"/>
              <a:t>and measurable acceptance criteria.</a:t>
            </a:r>
          </a:p>
        </p:txBody>
      </p:sp>
      <p:sp>
        <p:nvSpPr>
          <p:cNvPr id="23" name="Rounded Rectangle 22"/>
          <p:cNvSpPr/>
          <p:nvPr/>
        </p:nvSpPr>
        <p:spPr>
          <a:xfrm>
            <a:off x="4608576" y="4791456"/>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800600" y="4974336"/>
            <a:ext cx="1563624" cy="576072"/>
          </a:xfrm>
          <a:prstGeom prst="rect">
            <a:avLst/>
          </a:prstGeom>
          <a:noFill/>
        </p:spPr>
        <p:txBody>
          <a:bodyPr wrap="square" lIns="0" rIns="0" tIns="0" bIns="0">
            <a:spAutoFit/>
          </a:bodyPr>
          <a:lstStyle/>
          <a:p>
            <a:pPr>
              <a:lnSpc>
                <a:spcPct val="104000"/>
              </a:lnSpc>
              <a:spcBef>
                <a:spcPts val="0"/>
              </a:spcBef>
              <a:spcAft>
                <a:spcPts val="0"/>
              </a:spcAft>
              <a:defRPr sz="1200" b="1">
                <a:solidFill>
                  <a:srgbClr val="00874E"/>
                </a:solidFill>
                <a:latin typeface="Aptos"/>
              </a:defRPr>
            </a:pPr>
            <a:r>
              <a:rPr lang="en-CA"/>
              <a:t>SMALL / MEDIUM</a:t>
            </a:r>
          </a:p>
        </p:txBody>
      </p:sp>
      <p:sp>
        <p:nvSpPr>
          <p:cNvPr id="25" name="TextBox 24"/>
          <p:cNvSpPr txBox="1"/>
          <p:nvPr/>
        </p:nvSpPr>
        <p:spPr>
          <a:xfrm>
            <a:off x="6510528" y="4882896"/>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en-CA"/>
              <a:t>Implementation</a:t>
            </a:r>
          </a:p>
        </p:txBody>
      </p:sp>
      <p:sp>
        <p:nvSpPr>
          <p:cNvPr id="26" name="TextBox 25"/>
          <p:cNvSpPr txBox="1"/>
          <p:nvPr/>
        </p:nvSpPr>
        <p:spPr>
          <a:xfrm>
            <a:off x="6510528" y="5230368"/>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en-CA"/>
              <a:t>Small for routine edits; medium for complex changes.</a:t>
            </a:r>
          </a:p>
          <a:p>
            <a:pPr>
              <a:lnSpc>
                <a:spcPct val="104000"/>
              </a:lnSpc>
              <a:spcBef>
                <a:spcPts val="0"/>
              </a:spcBef>
              <a:spcAft>
                <a:spcPts val="0"/>
              </a:spcAft>
              <a:defRPr sz="1200" b="0">
                <a:solidFill>
                  <a:srgbClr val="526B60"/>
                </a:solidFill>
                <a:latin typeface="Aptos"/>
              </a:defRPr>
            </a:pPr>
            <a:r>
              <a:rPr lang="en-CA"/>
              <a:t>Escalate if failures or ambiguity persist.</a:t>
            </a:r>
          </a:p>
        </p:txBody>
      </p:sp>
      <p:sp>
        <p:nvSpPr>
          <p:cNvPr id="27" name="TextBox 26"/>
          <p:cNvSpPr txBox="1"/>
          <p:nvPr/>
        </p:nvSpPr>
        <p:spPr>
          <a:xfrm>
            <a:off x="566928" y="5971032"/>
            <a:ext cx="10972800" cy="310896"/>
          </a:xfrm>
          <a:prstGeom prst="rect">
            <a:avLst/>
          </a:prstGeom>
          <a:noFill/>
        </p:spPr>
        <p:txBody>
          <a:bodyPr wrap="square" lIns="0" rIns="0" tIns="0" bIns="0">
            <a:spAutoFit/>
          </a:bodyPr>
          <a:lstStyle/>
          <a:p>
            <a:pPr>
              <a:lnSpc>
                <a:spcPct val="104000"/>
              </a:lnSpc>
              <a:spcBef>
                <a:spcPts val="0"/>
              </a:spcBef>
              <a:spcAft>
                <a:spcPts val="0"/>
              </a:spcAft>
              <a:defRPr sz="1100" b="0">
                <a:solidFill>
                  <a:srgbClr val="526B60"/>
                </a:solidFill>
                <a:latin typeface="Aptos"/>
              </a:defRPr>
            </a:pPr>
            <a:r>
              <a:rPr lang="en-CA"/>
              <a:t>*Hydrafusion is setup-dependent, not a universal Copilot option. Tiers above are a practical heuristic, not product labels.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3100" b="1">
                <a:solidFill>
                  <a:srgbClr val="153A2D"/>
                </a:solidFill>
                <a:latin typeface="Aptos"/>
              </a:defRPr>
            </a:pPr>
            <a:r>
              <a:rPr lang="en-CA"/>
              <a:t>Try it: a reproducible credit-risk baseline</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en-CA"/>
              <a:t>One synthetic dataset. One clear objective. Three bounded prompts.</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en-CA"/>
              <a:t>DESJARDINS-INSPIRED  /  GITHUB COPILOT FOR DATA SCIENCE</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en-CA">
                <a:hlinkClick r:id="rId2"/>
              </a:rPr>
              <a:t>Source / reference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en-CA"/>
              <a:t>05 / 05</a:t>
            </a:r>
          </a:p>
        </p:txBody>
      </p:sp>
      <p:sp>
        <p:nvSpPr>
          <p:cNvPr id="9" name="Rounded Rectangle 8"/>
          <p:cNvSpPr/>
          <p:nvPr/>
        </p:nvSpPr>
        <p:spPr>
          <a:xfrm>
            <a:off x="548640" y="2258568"/>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40664" y="2441448"/>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13816" y="2551176"/>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en-CA"/>
              <a:t>01</a:t>
            </a:r>
          </a:p>
        </p:txBody>
      </p:sp>
      <p:sp>
        <p:nvSpPr>
          <p:cNvPr id="12" name="TextBox 11"/>
          <p:cNvSpPr txBox="1"/>
          <p:nvPr/>
        </p:nvSpPr>
        <p:spPr>
          <a:xfrm>
            <a:off x="1408176" y="2359152"/>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RESEARCH / ASK</a:t>
            </a:r>
          </a:p>
        </p:txBody>
      </p:sp>
      <p:sp>
        <p:nvSpPr>
          <p:cNvPr id="13" name="TextBox 12"/>
          <p:cNvSpPr txBox="1"/>
          <p:nvPr/>
        </p:nvSpPr>
        <p:spPr>
          <a:xfrm>
            <a:off x="1408176" y="2633472"/>
            <a:ext cx="6190488" cy="640080"/>
          </a:xfrm>
          <a:prstGeom prst="rect">
            <a:avLst/>
          </a:prstGeom>
          <a:noFill/>
        </p:spPr>
        <p:txBody>
          <a:bodyPr wrap="square" lIns="0" rIns="0" tIns="0" bIns="0">
            <a:spAutoFit/>
          </a:bodyPr>
          <a:lstStyle/>
          <a:p>
            <a:pPr>
              <a:lnSpc>
                <a:spcPct val="104000"/>
              </a:lnSpc>
              <a:spcBef>
                <a:spcPts val="0"/>
              </a:spcBef>
              <a:spcAft>
                <a:spcPts val="0"/>
              </a:spcAft>
              <a:defRPr sz="1300" b="0">
                <a:solidFill>
                  <a:srgbClr val="153A2D"/>
                </a:solidFill>
                <a:latin typeface="Aptos"/>
              </a:defRPr>
            </a:pPr>
            <a:r>
              <a:rPr lang="en-CA"/>
              <a:t>"Inspect this synthetic dataset and notebook.</a:t>
            </a:r>
          </a:p>
          <a:p>
            <a:pPr>
              <a:lnSpc>
                <a:spcPct val="104000"/>
              </a:lnSpc>
              <a:spcBef>
                <a:spcPts val="0"/>
              </a:spcBef>
              <a:spcAft>
                <a:spcPts val="0"/>
              </a:spcAft>
              <a:defRPr sz="1300" b="0">
                <a:solidFill>
                  <a:srgbClr val="153A2D"/>
                </a:solidFill>
                <a:latin typeface="Aptos"/>
              </a:defRPr>
            </a:pPr>
            <a:r>
              <a:rPr lang="en-CA"/>
              <a:t>Identify leakage risks and compare validation splits.</a:t>
            </a:r>
          </a:p>
          <a:p>
            <a:pPr>
              <a:lnSpc>
                <a:spcPct val="104000"/>
              </a:lnSpc>
              <a:spcBef>
                <a:spcPts val="0"/>
              </a:spcBef>
              <a:spcAft>
                <a:spcPts val="0"/>
              </a:spcAft>
              <a:defRPr sz="1300" b="0">
                <a:solidFill>
                  <a:srgbClr val="153A2D"/>
                </a:solidFill>
                <a:latin typeface="Aptos"/>
              </a:defRPr>
            </a:pPr>
            <a:r>
              <a:rPr lang="en-CA"/>
              <a:t>Do not edit files yet."</a:t>
            </a:r>
          </a:p>
        </p:txBody>
      </p:sp>
      <p:sp>
        <p:nvSpPr>
          <p:cNvPr id="14" name="Rounded Rectangle 13"/>
          <p:cNvSpPr/>
          <p:nvPr/>
        </p:nvSpPr>
        <p:spPr>
          <a:xfrm>
            <a:off x="548640" y="3374136"/>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40664" y="3557016"/>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3816" y="3666744"/>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en-CA"/>
              <a:t>02</a:t>
            </a:r>
          </a:p>
        </p:txBody>
      </p:sp>
      <p:sp>
        <p:nvSpPr>
          <p:cNvPr id="17" name="TextBox 16"/>
          <p:cNvSpPr txBox="1"/>
          <p:nvPr/>
        </p:nvSpPr>
        <p:spPr>
          <a:xfrm>
            <a:off x="1408176" y="3474720"/>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PLAN / HVE RPI</a:t>
            </a:r>
          </a:p>
        </p:txBody>
      </p:sp>
      <p:sp>
        <p:nvSpPr>
          <p:cNvPr id="18" name="TextBox 17"/>
          <p:cNvSpPr txBox="1"/>
          <p:nvPr/>
        </p:nvSpPr>
        <p:spPr>
          <a:xfrm>
            <a:off x="1408176" y="3749040"/>
            <a:ext cx="6190488" cy="640080"/>
          </a:xfrm>
          <a:prstGeom prst="rect">
            <a:avLst/>
          </a:prstGeom>
          <a:noFill/>
        </p:spPr>
        <p:txBody>
          <a:bodyPr wrap="square" lIns="0" rIns="0" tIns="0" bIns="0">
            <a:spAutoFit/>
          </a:bodyPr>
          <a:lstStyle/>
          <a:p>
            <a:pPr>
              <a:lnSpc>
                <a:spcPct val="104000"/>
              </a:lnSpc>
              <a:spcBef>
                <a:spcPts val="0"/>
              </a:spcBef>
              <a:spcAft>
                <a:spcPts val="0"/>
              </a:spcAft>
              <a:defRPr sz="1300" b="0">
                <a:solidFill>
                  <a:srgbClr val="153A2D"/>
                </a:solidFill>
                <a:latin typeface="Aptos"/>
              </a:defRPr>
            </a:pPr>
            <a:r>
              <a:rPr lang="en-CA"/>
              <a:t>"Plan a reproducible baseline with a time-based split.</a:t>
            </a:r>
          </a:p>
          <a:p>
            <a:pPr>
              <a:lnSpc>
                <a:spcPct val="104000"/>
              </a:lnSpc>
              <a:spcBef>
                <a:spcPts val="0"/>
              </a:spcBef>
              <a:spcAft>
                <a:spcPts val="0"/>
              </a:spcAft>
              <a:defRPr sz="1300" b="0">
                <a:solidFill>
                  <a:srgbClr val="153A2D"/>
                </a:solidFill>
                <a:latin typeface="Aptos"/>
              </a:defRPr>
            </a:pPr>
            <a:r>
              <a:rPr lang="en-CA"/>
              <a:t>Fit preprocessing on training data only.</a:t>
            </a:r>
          </a:p>
          <a:p>
            <a:pPr>
              <a:lnSpc>
                <a:spcPct val="104000"/>
              </a:lnSpc>
              <a:spcBef>
                <a:spcPts val="0"/>
              </a:spcBef>
              <a:spcAft>
                <a:spcPts val="0"/>
              </a:spcAft>
              <a:defRPr sz="1300" b="0">
                <a:solidFill>
                  <a:srgbClr val="153A2D"/>
                </a:solidFill>
                <a:latin typeface="Aptos"/>
              </a:defRPr>
            </a:pPr>
            <a:r>
              <a:rPr lang="en-CA"/>
              <a:t>Define metrics and tests before coding."</a:t>
            </a:r>
          </a:p>
        </p:txBody>
      </p:sp>
      <p:sp>
        <p:nvSpPr>
          <p:cNvPr id="19" name="Rounded Rectangle 18"/>
          <p:cNvSpPr/>
          <p:nvPr/>
        </p:nvSpPr>
        <p:spPr>
          <a:xfrm>
            <a:off x="548640" y="4489704"/>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40664" y="4672584"/>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13816" y="4782312"/>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en-CA"/>
              <a:t>03</a:t>
            </a:r>
          </a:p>
        </p:txBody>
      </p:sp>
      <p:sp>
        <p:nvSpPr>
          <p:cNvPr id="22" name="TextBox 21"/>
          <p:cNvSpPr txBox="1"/>
          <p:nvPr/>
        </p:nvSpPr>
        <p:spPr>
          <a:xfrm>
            <a:off x="1408176" y="4590288"/>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en-CA"/>
              <a:t>IMPLEMENT / AGENT</a:t>
            </a:r>
          </a:p>
        </p:txBody>
      </p:sp>
      <p:sp>
        <p:nvSpPr>
          <p:cNvPr id="23" name="TextBox 22"/>
          <p:cNvSpPr txBox="1"/>
          <p:nvPr/>
        </p:nvSpPr>
        <p:spPr>
          <a:xfrm>
            <a:off x="1408176" y="4864608"/>
            <a:ext cx="6190488" cy="640080"/>
          </a:xfrm>
          <a:prstGeom prst="rect">
            <a:avLst/>
          </a:prstGeom>
          <a:noFill/>
        </p:spPr>
        <p:txBody>
          <a:bodyPr wrap="square" lIns="0" rIns="0" tIns="0" bIns="0">
            <a:spAutoFit/>
          </a:bodyPr>
          <a:lstStyle/>
          <a:p>
            <a:pPr>
              <a:lnSpc>
                <a:spcPct val="104000"/>
              </a:lnSpc>
              <a:spcBef>
                <a:spcPts val="0"/>
              </a:spcBef>
              <a:spcAft>
                <a:spcPts val="0"/>
              </a:spcAft>
              <a:defRPr sz="1300" b="0">
                <a:solidFill>
                  <a:srgbClr val="153A2D"/>
                </a:solidFill>
                <a:latin typeface="Aptos"/>
              </a:defRPr>
            </a:pPr>
            <a:r>
              <a:rPr lang="en-CA"/>
              <a:t>"Implement the approved plan and run the tests.</a:t>
            </a:r>
          </a:p>
          <a:p>
            <a:pPr>
              <a:lnSpc>
                <a:spcPct val="104000"/>
              </a:lnSpc>
              <a:spcBef>
                <a:spcPts val="0"/>
              </a:spcBef>
              <a:spcAft>
                <a:spcPts val="0"/>
              </a:spcAft>
              <a:defRPr sz="1300" b="0">
                <a:solidFill>
                  <a:srgbClr val="153A2D"/>
                </a:solidFill>
                <a:latin typeface="Aptos"/>
              </a:defRPr>
            </a:pPr>
            <a:r>
              <a:rPr lang="en-CA"/>
              <a:t>Report PR-AUC, calibration and subgroup results.</a:t>
            </a:r>
          </a:p>
          <a:p>
            <a:pPr>
              <a:lnSpc>
                <a:spcPct val="104000"/>
              </a:lnSpc>
              <a:spcBef>
                <a:spcPts val="0"/>
              </a:spcBef>
              <a:spcAft>
                <a:spcPts val="0"/>
              </a:spcAft>
              <a:defRPr sz="1300" b="0">
                <a:solidFill>
                  <a:srgbClr val="153A2D"/>
                </a:solidFill>
                <a:latin typeface="Aptos"/>
              </a:defRPr>
            </a:pPr>
            <a:r>
              <a:rPr lang="en-CA"/>
              <a:t>Show the diff and any remaining limitations."</a:t>
            </a:r>
          </a:p>
        </p:txBody>
      </p:sp>
      <p:sp>
        <p:nvSpPr>
          <p:cNvPr id="24" name="Rounded Rectangle 23"/>
          <p:cNvSpPr/>
          <p:nvPr/>
        </p:nvSpPr>
        <p:spPr>
          <a:xfrm>
            <a:off x="8165592" y="2258568"/>
            <a:ext cx="3474720" cy="3474720"/>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0" y="2542032"/>
            <a:ext cx="29718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en-CA"/>
              <a:t>DONE MEANS</a:t>
            </a:r>
          </a:p>
        </p:txBody>
      </p:sp>
      <p:sp>
        <p:nvSpPr>
          <p:cNvPr id="26" name="TextBox 25"/>
          <p:cNvSpPr txBox="1"/>
          <p:nvPr/>
        </p:nvSpPr>
        <p:spPr>
          <a:xfrm>
            <a:off x="8412480" y="2999232"/>
            <a:ext cx="3035808" cy="1975104"/>
          </a:xfrm>
          <a:prstGeom prst="rect">
            <a:avLst/>
          </a:prstGeom>
          <a:noFill/>
        </p:spPr>
        <p:txBody>
          <a:bodyPr wrap="square" lIns="0" rIns="0" tIns="0" bIns="0">
            <a:spAutoFit/>
          </a:bodyPr>
          <a:lstStyle/>
          <a:p>
            <a:pPr>
              <a:lnSpc>
                <a:spcPct val="104000"/>
              </a:lnSpc>
              <a:spcBef>
                <a:spcPts val="0"/>
              </a:spcBef>
              <a:spcAft>
                <a:spcPts val="0"/>
              </a:spcAft>
              <a:defRPr sz="1900" b="0">
                <a:solidFill>
                  <a:srgbClr val="FFFFFF"/>
                </a:solidFill>
                <a:latin typeface="Aptos"/>
              </a:defRPr>
            </a:pPr>
            <a:r>
              <a:rPr lang="en-CA"/>
              <a:t>A clean rerun works.</a:t>
            </a:r>
          </a:p>
          <a:p>
            <a:pPr>
              <a:lnSpc>
                <a:spcPct val="104000"/>
              </a:lnSpc>
              <a:spcBef>
                <a:spcPts val="0"/>
              </a:spcBef>
              <a:spcAft>
                <a:spcPts val="0"/>
              </a:spcAft>
              <a:defRPr sz="1900" b="0">
                <a:solidFill>
                  <a:srgbClr val="FFFFFF"/>
                </a:solidFill>
                <a:latin typeface="Aptos"/>
              </a:defRPr>
            </a:pPr>
            <a:r>
              <a:rPr lang="en-CA"/>
              <a:t>Split and leakage tests pass.</a:t>
            </a:r>
          </a:p>
          <a:p>
            <a:pPr>
              <a:lnSpc>
                <a:spcPct val="104000"/>
              </a:lnSpc>
              <a:spcBef>
                <a:spcPts val="0"/>
              </a:spcBef>
              <a:spcAft>
                <a:spcPts val="0"/>
              </a:spcAft>
              <a:defRPr sz="1900" b="0">
                <a:solidFill>
                  <a:srgbClr val="FFFFFF"/>
                </a:solidFill>
                <a:latin typeface="Aptos"/>
              </a:defRPr>
            </a:pPr>
            <a:r>
              <a:rPr lang="en-CA"/>
              <a:t>Metrics include limitations.</a:t>
            </a:r>
          </a:p>
          <a:p>
            <a:pPr>
              <a:lnSpc>
                <a:spcPct val="104000"/>
              </a:lnSpc>
              <a:spcBef>
                <a:spcPts val="0"/>
              </a:spcBef>
              <a:spcAft>
                <a:spcPts val="0"/>
              </a:spcAft>
              <a:defRPr sz="1900" b="0">
                <a:solidFill>
                  <a:srgbClr val="FFFFFF"/>
                </a:solidFill>
                <a:latin typeface="Aptos"/>
              </a:defRPr>
            </a:pPr>
            <a:r>
              <a:rPr lang="en-CA"/>
              <a:t>A human reviews the result.</a:t>
            </a:r>
          </a:p>
        </p:txBody>
      </p:sp>
      <p:sp>
        <p:nvSpPr>
          <p:cNvPr id="27" name="TextBox 26"/>
          <p:cNvSpPr txBox="1"/>
          <p:nvPr/>
        </p:nvSpPr>
        <p:spPr>
          <a:xfrm>
            <a:off x="8412480" y="5148072"/>
            <a:ext cx="2926080" cy="384048"/>
          </a:xfrm>
          <a:prstGeom prst="rect">
            <a:avLst/>
          </a:prstGeom>
          <a:noFill/>
        </p:spPr>
        <p:txBody>
          <a:bodyPr wrap="square" lIns="0" rIns="0" tIns="0" bIns="0">
            <a:spAutoFit/>
          </a:bodyPr>
          <a:lstStyle/>
          <a:p>
            <a:pPr>
              <a:lnSpc>
                <a:spcPct val="104000"/>
              </a:lnSpc>
              <a:spcBef>
                <a:spcPts val="0"/>
              </a:spcBef>
              <a:spcAft>
                <a:spcPts val="0"/>
              </a:spcAft>
              <a:defRPr sz="1700" b="1">
                <a:solidFill>
                  <a:srgbClr val="C1E88A"/>
                </a:solidFill>
                <a:latin typeface="Aptos"/>
              </a:defRPr>
            </a:pPr>
            <a:r>
              <a:rPr lang="en-CA"/>
              <a:t>Faster work. Same rigor.</a:t>
            </a:r>
          </a:p>
        </p:txBody>
      </p:sp>
      <p:sp>
        <p:nvSpPr>
          <p:cNvPr id="28" name="Rounded Rectangle 27"/>
          <p:cNvSpPr/>
          <p:nvPr/>
        </p:nvSpPr>
        <p:spPr>
          <a:xfrm>
            <a:off x="548640" y="5760720"/>
            <a:ext cx="11100816" cy="466344"/>
          </a:xfrm>
          <a:prstGeom prst="roundRect">
            <a:avLst>
              <a:gd name="adj" fmla="val 12000"/>
            </a:avLst>
          </a:prstGeom>
          <a:solidFill>
            <a:srgbClr val="EA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40664" y="5879592"/>
            <a:ext cx="10735056" cy="265176"/>
          </a:xfrm>
          <a:prstGeom prst="rect">
            <a:avLst/>
          </a:prstGeom>
          <a:noFill/>
        </p:spPr>
        <p:txBody>
          <a:bodyPr wrap="square" lIns="0" rIns="0" tIns="0" bIns="0">
            <a:spAutoFit/>
          </a:bodyPr>
          <a:lstStyle/>
          <a:p>
            <a:pPr>
              <a:lnSpc>
                <a:spcPct val="104000"/>
              </a:lnSpc>
              <a:spcBef>
                <a:spcPts val="0"/>
              </a:spcBef>
              <a:spcAft>
                <a:spcPts val="0"/>
              </a:spcAft>
              <a:defRPr sz="1300" b="1">
                <a:solidFill>
                  <a:srgbClr val="153A2D"/>
                </a:solidFill>
                <a:latin typeface="Aptos"/>
              </a:defRPr>
            </a:pPr>
            <a:r>
              <a:rPr lang="en-CA"/>
              <a:t>Banking guardrail: synthetic or approved de-identified data only; no client PII or secrets in prompts.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GitHub Copilot for Data Scientists in VS Code</dc:title>
  <dc:subject>Copilot modes, HVE RPI, and right-sized model selection</dc:subject>
  <dc:creator>GitHub Copilot</dc:creator>
  <cp:keywords>data science, VS Code, Copilot, HVE, RPI, Desjardins-inspired</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