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Lst>
  <p:sldSz cx="12191999"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Copilot accélère le travail d’ingénierie qui entoure la science des données. Il ne remplace ni le jugement statistique ni la gouvernance du risque de modèle. Les exemples utilisent uniquement des données synthétiques.</a:t>
            </a:r>
          </a:p>
          <a:p>
            <a:r>
              <a:t>Couleurs inspirées de Desjardins : vert #00874E, vert foncé #003D2B et blanc. Ce document n’est pas un modèle officiel. Les normes de marque exactes et l’approbation de la marque n’ont pas été vérifiées. Aucun logo n’est reproduit.</a:t>
            </a:r>
          </a:p>
          <a:p>
            <a:r>
              <a:t>Public : scientifiques de données utilisant VS Code, des scripts Python et des notebooks.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complétion est une fonction de l’éditeur, pas un mode de conversation. Ask désigne l’interaction de questions-réponses. Les libellés et les commandes varient selon la version de VS Code et l’environnement agentique. Un agent peut utiliser des outils, modifier plusieurs fichiers et exécuter des commandes selon les autorisations accordées. Joindre explicitement les fichiers importants et le contexte du notebook.</a:t>
            </a:r>
          </a:p>
          <a:p>
            <a:r>
              <a:t>Sources :</a:t>
            </a:r>
          </a:p>
          <a:p>
            <a:r>
              <a:t>https://code.visualstudio.com/docs/editing/ai-powered-suggestions</a:t>
            </a:r>
          </a:p>
          <a:p>
            <a:r>
              <a:t>https://code.visualstudio.com/docs/chat/chat-overview</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HVE signifie Hypervelocity Engineering. HVE Core est un cadre facultatif à installer et à configurer; ce n’est pas une fonction par défaut de VS Code. Sélectionner RPI Agent pour coordonner le cycle, ou utiliser les compétences de chaque phase si elles sont installées.</a:t>
            </a:r>
          </a:p>
          <a:p>
            <a:r>
              <a:t>La documentation actuelle distingue la recherche, la planification, l’implémentation, la révision et le suivi. La recherche est en lecture seule et répond aux lacunes de connaissance : réutiliser les éléments probants adéquats. La critique du plan est normalement effectuée, sauf si elle est explicitement omise. La révision est facultative dans HVE; elle est recommandée pour cet exemple bancaire. Le suivi renvoie les défauts, les décisions et les lacunes à la phase appropriée. Les traces sont conservées sous .copilot-tracking.</a:t>
            </a:r>
          </a:p>
          <a:p>
            <a:r>
              <a:t>Source consultée le 20 octobre 2026 : https://github.com/microsoft/hve-core/blob/main/docs/rpi/README.md</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Auto choisit parmi les modèles pris en charge selon l’abonnement, la disponibilité et les politiques d’administration. La documentation décrit des préférences d’efficacité, d’équilibre et d’intelligence lorsque celles-ci sont prises en charge.</a:t>
            </a:r>
          </a:p>
          <a:p>
            <a:r>
              <a:t>Hydrafusion est mentionné à la demande du présentateur. Sa disponibilité et son comportement n’ont pas été vérifiés dans la documentation publique de Copilot. Ne pas le présenter comme un synonyme d’Auto ni comme une option universelle. L’utiliser seulement si la configuration approuvée le propose.</a:t>
            </a:r>
          </a:p>
          <a:p>
            <a:r>
              <a:t>Les niveaux élevé, moyen et faible désignent la capacité relative recommandée, pas le nombre de paramètres, des noms de produits ou les réglages d’effort de raisonnement. Cette répartition est un conseil d’atelier, pas une exigence HVE.</a:t>
            </a:r>
          </a:p>
          <a:p>
            <a:r>
              <a:t>Le rubber ducking consiste à expliquer son raisonnement à un interlocuteur qui le questionne : demander à Copilot de relever les hypothèses, les contre-exemples et les cas limites. Une deuxième lecture ne prouve pas l’exactitude et ne constitue pas une approbation indépendante.</a:t>
            </a:r>
          </a:p>
          <a:p>
            <a:r>
              <a:t>Sources :</a:t>
            </a:r>
          </a:p>
          <a:p>
            <a:r>
              <a:t>https://docs.github.com/en/copilot/concepts/models/auto-model-selection</a:t>
            </a:r>
          </a:p>
          <a:p>
            <a:r>
              <a:t>https://docs.github.com/en/copilot/reference/ai-models/supported-models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Démonstration éducative avec données synthétiques, pas une approbation d’un modèle de crédit en production. Prévoir un horodatage d’observation et un résultat de défaut défini sur une fenêtre future. Selon les données, isoler les clients ou ajouter un intervalle temporel pour respecter l’horizon de prédiction.</a:t>
            </a:r>
          </a:p>
          <a:p>
            <a:r>
              <a:t>La PR-AUC est utile en cas de déséquilibre des classes, mais n’est pas un critère suffisant. Examiner la calibration, l’incertitude et les sous-groupes pertinents. Une analyse par sous-groupe ne démontre ni l’équité ni la conformité. Conserver un jeu de test final intact. Convenir des seuils d’acceptation avec le métier avant de coder.</a:t>
            </a:r>
          </a:p>
          <a:p>
            <a:r>
              <a:t>Une exécution à neuf nécessite des dépendances et des graines aléatoires documentées, ainsi qu’un notebook ou un script qui s’exécute dans un environnement vierge. Le prétraitement doit être ajusté uniquement sur les données d’entraînement; rapporter les vrais résultats des tests.</a:t>
            </a:r>
          </a:p>
          <a:p>
            <a:r>
              <a:t>Les politiques du client déterminent les données, fournisseurs, autorisations et durées de conservation acceptables. La dépersonnalisation exige une approbation et ne garantit pas à elle seule la confidentialité. Ne transmettre aucun renseignement personnel, identifiant secret ou jeu de données confidentiel. Cette démonstration ne constitue ni un conseil de crédit ni une autorisation de déploiement.</a:t>
            </a:r>
          </a:p>
          <a:p>
            <a:r>
              <a:t>Source du processus : https://github.com/microsoft/hve-core/blob/main/docs/rpi/README.md</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code.visualstudio.com/docs/editing/ai-powered-suggestions" TargetMode="Externa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github.com/microsoft/hve-core/blob/main/docs/rpi/README.md" TargetMode="Externa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ocs.github.com/en/copilot/concepts/models/auto-model-selection" TargetMode="Externa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github.com/microsoft/hve-core/blob/main/docs/rpi/README.md" TargetMode="External"/><Relationship Id="rId3" Type="http://schemas.openxmlformats.org/officeDocument/2006/relationships/notesSlide" Target="../notesSlides/notesSlide5.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03D2B"/>
        </a:solidFill>
        <a:effectLst/>
      </p:bgPr>
    </p:bg>
    <p:spTree>
      <p:nvGrpSpPr>
        <p:cNvPr id="1" name=""/>
        <p:cNvGrpSpPr/>
        <p:nvPr/>
      </p:nvGrpSpPr>
      <p:grpSpPr/>
      <p:sp>
        <p:nvSpPr>
          <p:cNvPr id="2" name="Rectangle 1"/>
          <p:cNvSpPr/>
          <p:nvPr/>
        </p:nvSpPr>
        <p:spPr>
          <a:xfrm>
            <a:off x="0" y="0"/>
            <a:ext cx="128016" cy="6858000"/>
          </a:xfrm>
          <a:prstGeom prst="rect">
            <a:avLst/>
          </a:prstGeom>
          <a:solidFill>
            <a:srgbClr val="008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12648" y="475488"/>
            <a:ext cx="10058400" cy="256032"/>
          </a:xfrm>
          <a:prstGeom prst="rect">
            <a:avLst/>
          </a:prstGeom>
          <a:noFill/>
        </p:spPr>
        <p:txBody>
          <a:bodyPr wrap="square" lIns="0" rIns="0" tIns="0" bIns="0">
            <a:spAutoFit/>
          </a:bodyPr>
          <a:lstStyle/>
          <a:p>
            <a:pPr>
              <a:lnSpc>
                <a:spcPct val="104000"/>
              </a:lnSpc>
              <a:spcBef>
                <a:spcPts val="0"/>
              </a:spcBef>
              <a:spcAft>
                <a:spcPts val="0"/>
              </a:spcAft>
              <a:defRPr sz="1100" b="1">
                <a:solidFill>
                  <a:srgbClr val="C1E88A"/>
                </a:solidFill>
                <a:latin typeface="Aptos"/>
              </a:defRPr>
            </a:pPr>
            <a:r>
              <a:rPr lang="fr-CA"/>
              <a:t>SCIENCE DES DONNÉES  /  VS CODE</a:t>
            </a:r>
          </a:p>
        </p:txBody>
      </p:sp>
      <p:sp>
        <p:nvSpPr>
          <p:cNvPr id="4" name="TextBox 3"/>
          <p:cNvSpPr txBox="1"/>
          <p:nvPr/>
        </p:nvSpPr>
        <p:spPr>
          <a:xfrm>
            <a:off x="612648" y="1133856"/>
            <a:ext cx="6720840" cy="1847088"/>
          </a:xfrm>
          <a:prstGeom prst="rect">
            <a:avLst/>
          </a:prstGeom>
          <a:noFill/>
        </p:spPr>
        <p:txBody>
          <a:bodyPr wrap="square" lIns="0" rIns="0" tIns="0" bIns="0">
            <a:spAutoFit/>
          </a:bodyPr>
          <a:lstStyle/>
          <a:p>
            <a:pPr>
              <a:lnSpc>
                <a:spcPct val="104000"/>
              </a:lnSpc>
              <a:spcBef>
                <a:spcPts val="0"/>
              </a:spcBef>
              <a:spcAft>
                <a:spcPts val="0"/>
              </a:spcAft>
              <a:defRPr sz="3800" b="1">
                <a:solidFill>
                  <a:srgbClr val="FFFFFF"/>
                </a:solidFill>
                <a:latin typeface="Aptos"/>
              </a:defRPr>
            </a:pPr>
            <a:r>
              <a:rPr lang="fr-CA"/>
              <a:t>GitHub Copilot</a:t>
            </a:r>
          </a:p>
          <a:p>
            <a:pPr>
              <a:lnSpc>
                <a:spcPct val="104000"/>
              </a:lnSpc>
              <a:spcBef>
                <a:spcPts val="0"/>
              </a:spcBef>
              <a:spcAft>
                <a:spcPts val="0"/>
              </a:spcAft>
              <a:defRPr sz="3800" b="1">
                <a:solidFill>
                  <a:srgbClr val="FFFFFF"/>
                </a:solidFill>
                <a:latin typeface="Aptos"/>
              </a:defRPr>
            </a:pPr>
            <a:r>
              <a:rPr lang="fr-CA"/>
              <a:t>pour les scientifiques</a:t>
            </a:r>
          </a:p>
          <a:p>
            <a:pPr>
              <a:lnSpc>
                <a:spcPct val="104000"/>
              </a:lnSpc>
              <a:spcBef>
                <a:spcPts val="0"/>
              </a:spcBef>
              <a:spcAft>
                <a:spcPts val="0"/>
              </a:spcAft>
              <a:defRPr sz="3800" b="1">
                <a:solidFill>
                  <a:srgbClr val="FFFFFF"/>
                </a:solidFill>
                <a:latin typeface="Aptos"/>
              </a:defRPr>
            </a:pPr>
            <a:r>
              <a:rPr lang="fr-CA"/>
              <a:t>de données</a:t>
            </a:r>
          </a:p>
        </p:txBody>
      </p:sp>
      <p:sp>
        <p:nvSpPr>
          <p:cNvPr id="5" name="TextBox 4"/>
          <p:cNvSpPr txBox="1"/>
          <p:nvPr/>
        </p:nvSpPr>
        <p:spPr>
          <a:xfrm>
            <a:off x="640080" y="3154680"/>
            <a:ext cx="6263640" cy="822960"/>
          </a:xfrm>
          <a:prstGeom prst="rect">
            <a:avLst/>
          </a:prstGeom>
          <a:noFill/>
        </p:spPr>
        <p:txBody>
          <a:bodyPr wrap="square" lIns="0" rIns="0" tIns="0" bIns="0">
            <a:spAutoFit/>
          </a:bodyPr>
          <a:lstStyle/>
          <a:p>
            <a:pPr>
              <a:lnSpc>
                <a:spcPct val="104000"/>
              </a:lnSpc>
              <a:spcBef>
                <a:spcPts val="0"/>
              </a:spcBef>
              <a:spcAft>
                <a:spcPts val="0"/>
              </a:spcAft>
              <a:defRPr sz="2200" b="0">
                <a:solidFill>
                  <a:srgbClr val="D6EBDD"/>
                </a:solidFill>
                <a:latin typeface="Aptos"/>
              </a:defRPr>
            </a:pPr>
            <a:r>
              <a:rPr lang="fr-CA"/>
              <a:t>Moins de code répétitif.</a:t>
            </a:r>
          </a:p>
          <a:p>
            <a:pPr>
              <a:lnSpc>
                <a:spcPct val="104000"/>
              </a:lnSpc>
              <a:spcBef>
                <a:spcPts val="0"/>
              </a:spcBef>
              <a:spcAft>
                <a:spcPts val="0"/>
              </a:spcAft>
              <a:defRPr sz="2200" b="0">
                <a:solidFill>
                  <a:srgbClr val="D6EBDD"/>
                </a:solidFill>
                <a:latin typeface="Aptos"/>
              </a:defRPr>
            </a:pPr>
            <a:r>
              <a:rPr lang="fr-CA"/>
              <a:t>Plus de place au jugement scientifique.</a:t>
            </a:r>
          </a:p>
        </p:txBody>
      </p:sp>
      <p:sp>
        <p:nvSpPr>
          <p:cNvPr id="6" name="Rectangle 5"/>
          <p:cNvSpPr/>
          <p:nvPr/>
        </p:nvSpPr>
        <p:spPr>
          <a:xfrm>
            <a:off x="640080" y="4178808"/>
            <a:ext cx="6172200" cy="22860"/>
          </a:xfrm>
          <a:prstGeom prst="rect">
            <a:avLst/>
          </a:prstGeom>
          <a:solidFill>
            <a:srgbClr val="3261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40080" y="4480560"/>
            <a:ext cx="6126480" cy="804672"/>
          </a:xfrm>
          <a:prstGeom prst="rect">
            <a:avLst/>
          </a:prstGeom>
          <a:noFill/>
        </p:spPr>
        <p:txBody>
          <a:bodyPr wrap="square" lIns="0" rIns="0" tIns="0" bIns="0">
            <a:spAutoFit/>
          </a:bodyPr>
          <a:lstStyle/>
          <a:p>
            <a:pPr>
              <a:lnSpc>
                <a:spcPct val="104000"/>
              </a:lnSpc>
              <a:spcBef>
                <a:spcPts val="0"/>
              </a:spcBef>
              <a:spcAft>
                <a:spcPts val="0"/>
              </a:spcAft>
              <a:defRPr sz="1900" b="0">
                <a:solidFill>
                  <a:srgbClr val="FFFFFF"/>
                </a:solidFill>
                <a:latin typeface="Aptos"/>
              </a:defRPr>
            </a:pPr>
            <a:r>
              <a:rPr lang="fr-CA"/>
              <a:t>Compléter le code. Affiner les questions.</a:t>
            </a:r>
          </a:p>
          <a:p>
            <a:pPr>
              <a:lnSpc>
                <a:spcPct val="104000"/>
              </a:lnSpc>
              <a:spcBef>
                <a:spcPts val="0"/>
              </a:spcBef>
              <a:spcAft>
                <a:spcPts val="0"/>
              </a:spcAft>
              <a:defRPr sz="1900" b="0">
                <a:solidFill>
                  <a:srgbClr val="FFFFFF"/>
                </a:solidFill>
                <a:latin typeface="Aptos"/>
              </a:defRPr>
            </a:pPr>
            <a:r>
              <a:rPr lang="fr-CA"/>
              <a:t>Déléguer une tâche ciblée, puis vérifier.</a:t>
            </a:r>
          </a:p>
        </p:txBody>
      </p:sp>
      <p:sp>
        <p:nvSpPr>
          <p:cNvPr id="8" name="TextBox 7"/>
          <p:cNvSpPr txBox="1"/>
          <p:nvPr/>
        </p:nvSpPr>
        <p:spPr>
          <a:xfrm>
            <a:off x="640080" y="5742432"/>
            <a:ext cx="6126480" cy="320040"/>
          </a:xfrm>
          <a:prstGeom prst="rect">
            <a:avLst/>
          </a:prstGeom>
          <a:noFill/>
        </p:spPr>
        <p:txBody>
          <a:bodyPr wrap="square" lIns="0" rIns="0" tIns="0" bIns="0">
            <a:spAutoFit/>
          </a:bodyPr>
          <a:lstStyle/>
          <a:p>
            <a:pPr>
              <a:lnSpc>
                <a:spcPct val="104000"/>
              </a:lnSpc>
              <a:spcBef>
                <a:spcPts val="0"/>
              </a:spcBef>
              <a:spcAft>
                <a:spcPts val="0"/>
              </a:spcAft>
              <a:defRPr sz="1400" b="0">
                <a:solidFill>
                  <a:srgbClr val="C1E88A"/>
                </a:solidFill>
                <a:latin typeface="Aptos"/>
              </a:defRPr>
            </a:pPr>
            <a:r>
              <a:rPr lang="fr-CA"/>
              <a:t>Un guide pratique pour les équipes de Desjardins</a:t>
            </a:r>
          </a:p>
        </p:txBody>
      </p:sp>
      <p:sp>
        <p:nvSpPr>
          <p:cNvPr id="9" name="Rounded Rectangle 8"/>
          <p:cNvSpPr/>
          <p:nvPr/>
        </p:nvSpPr>
        <p:spPr>
          <a:xfrm>
            <a:off x="7434072" y="1060704"/>
            <a:ext cx="4142232" cy="5010912"/>
          </a:xfrm>
          <a:prstGeom prst="roundRect">
            <a:avLst>
              <a:gd name="adj" fmla="val 12000"/>
            </a:avLst>
          </a:prstGeom>
          <a:solidFill>
            <a:srgbClr val="0C4D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754112" y="1417320"/>
            <a:ext cx="3383280" cy="256032"/>
          </a:xfrm>
          <a:prstGeom prst="rect">
            <a:avLst/>
          </a:prstGeom>
          <a:noFill/>
        </p:spPr>
        <p:txBody>
          <a:bodyPr wrap="square" lIns="0" rIns="0" tIns="0" bIns="0">
            <a:spAutoFit/>
          </a:bodyPr>
          <a:lstStyle/>
          <a:p>
            <a:pPr>
              <a:lnSpc>
                <a:spcPct val="104000"/>
              </a:lnSpc>
              <a:spcBef>
                <a:spcPts val="0"/>
              </a:spcBef>
              <a:spcAft>
                <a:spcPts val="0"/>
              </a:spcAft>
              <a:defRPr sz="1100" b="1">
                <a:solidFill>
                  <a:srgbClr val="C1E88A"/>
                </a:solidFill>
                <a:latin typeface="Aptos"/>
              </a:defRPr>
            </a:pPr>
            <a:r>
              <a:rPr lang="fr-CA"/>
              <a:t>UN SEUL ESPACE DE TRAVAIL</a:t>
            </a:r>
          </a:p>
        </p:txBody>
      </p:sp>
      <p:sp>
        <p:nvSpPr>
          <p:cNvPr id="11" name="Rounded Rectangle 10"/>
          <p:cNvSpPr/>
          <p:nvPr/>
        </p:nvSpPr>
        <p:spPr>
          <a:xfrm>
            <a:off x="7754112" y="2011680"/>
            <a:ext cx="475488" cy="475488"/>
          </a:xfrm>
          <a:prstGeom prst="roundRect">
            <a:avLst>
              <a:gd name="adj" fmla="val 12000"/>
            </a:avLst>
          </a:prstGeom>
          <a:solidFill>
            <a:srgbClr val="008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827264" y="2103120"/>
            <a:ext cx="365760" cy="256032"/>
          </a:xfrm>
          <a:prstGeom prst="rect">
            <a:avLst/>
          </a:prstGeom>
          <a:noFill/>
        </p:spPr>
        <p:txBody>
          <a:bodyPr wrap="square" lIns="0" rIns="0" tIns="0" bIns="0">
            <a:spAutoFit/>
          </a:bodyPr>
          <a:lstStyle/>
          <a:p>
            <a:pPr>
              <a:lnSpc>
                <a:spcPct val="104000"/>
              </a:lnSpc>
              <a:spcBef>
                <a:spcPts val="0"/>
              </a:spcBef>
              <a:spcAft>
                <a:spcPts val="0"/>
              </a:spcAft>
              <a:defRPr sz="1400" b="1">
                <a:solidFill>
                  <a:srgbClr val="FFFFFF"/>
                </a:solidFill>
                <a:latin typeface="Aptos"/>
              </a:defRPr>
            </a:pPr>
            <a:r>
              <a:rPr lang="fr-CA"/>
              <a:t>01</a:t>
            </a:r>
          </a:p>
        </p:txBody>
      </p:sp>
      <p:sp>
        <p:nvSpPr>
          <p:cNvPr id="13" name="TextBox 12"/>
          <p:cNvSpPr txBox="1"/>
          <p:nvPr/>
        </p:nvSpPr>
        <p:spPr>
          <a:xfrm>
            <a:off x="8403336" y="2002536"/>
            <a:ext cx="2788920" cy="347472"/>
          </a:xfrm>
          <a:prstGeom prst="rect">
            <a:avLst/>
          </a:prstGeom>
          <a:noFill/>
        </p:spPr>
        <p:txBody>
          <a:bodyPr wrap="square" lIns="0" rIns="0" tIns="0" bIns="0">
            <a:spAutoFit/>
          </a:bodyPr>
          <a:lstStyle/>
          <a:p>
            <a:pPr>
              <a:lnSpc>
                <a:spcPct val="104000"/>
              </a:lnSpc>
              <a:spcBef>
                <a:spcPts val="0"/>
              </a:spcBef>
              <a:spcAft>
                <a:spcPts val="0"/>
              </a:spcAft>
              <a:defRPr sz="2300" b="1">
                <a:solidFill>
                  <a:srgbClr val="FFFFFF"/>
                </a:solidFill>
                <a:latin typeface="Aptos"/>
              </a:defRPr>
            </a:pPr>
            <a:r>
              <a:rPr lang="fr-CA"/>
              <a:t>Explorer</a:t>
            </a:r>
          </a:p>
        </p:txBody>
      </p:sp>
      <p:sp>
        <p:nvSpPr>
          <p:cNvPr id="14" name="TextBox 13"/>
          <p:cNvSpPr txBox="1"/>
          <p:nvPr/>
        </p:nvSpPr>
        <p:spPr>
          <a:xfrm>
            <a:off x="8403336" y="2414016"/>
            <a:ext cx="2743200" cy="566928"/>
          </a:xfrm>
          <a:prstGeom prst="rect">
            <a:avLst/>
          </a:prstGeom>
          <a:noFill/>
        </p:spPr>
        <p:txBody>
          <a:bodyPr wrap="square" lIns="0" rIns="0" tIns="0" bIns="0">
            <a:spAutoFit/>
          </a:bodyPr>
          <a:lstStyle/>
          <a:p>
            <a:pPr>
              <a:lnSpc>
                <a:spcPct val="104000"/>
              </a:lnSpc>
              <a:spcBef>
                <a:spcPts val="0"/>
              </a:spcBef>
              <a:spcAft>
                <a:spcPts val="0"/>
              </a:spcAft>
              <a:defRPr sz="1400" b="0">
                <a:solidFill>
                  <a:srgbClr val="D6EBDD"/>
                </a:solidFill>
                <a:latin typeface="Aptos"/>
              </a:defRPr>
            </a:pPr>
            <a:r>
              <a:rPr lang="fr-CA"/>
              <a:t>Comprendre les données et les hypothèses</a:t>
            </a:r>
          </a:p>
        </p:txBody>
      </p:sp>
      <p:sp>
        <p:nvSpPr>
          <p:cNvPr id="15" name="Rounded Rectangle 14"/>
          <p:cNvSpPr/>
          <p:nvPr/>
        </p:nvSpPr>
        <p:spPr>
          <a:xfrm>
            <a:off x="7754112" y="3182112"/>
            <a:ext cx="475488" cy="475488"/>
          </a:xfrm>
          <a:prstGeom prst="roundRect">
            <a:avLst>
              <a:gd name="adj" fmla="val 12000"/>
            </a:avLst>
          </a:prstGeom>
          <a:solidFill>
            <a:srgbClr val="008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827264" y="3273552"/>
            <a:ext cx="365760" cy="256032"/>
          </a:xfrm>
          <a:prstGeom prst="rect">
            <a:avLst/>
          </a:prstGeom>
          <a:noFill/>
        </p:spPr>
        <p:txBody>
          <a:bodyPr wrap="square" lIns="0" rIns="0" tIns="0" bIns="0">
            <a:spAutoFit/>
          </a:bodyPr>
          <a:lstStyle/>
          <a:p>
            <a:pPr>
              <a:lnSpc>
                <a:spcPct val="104000"/>
              </a:lnSpc>
              <a:spcBef>
                <a:spcPts val="0"/>
              </a:spcBef>
              <a:spcAft>
                <a:spcPts val="0"/>
              </a:spcAft>
              <a:defRPr sz="1400" b="1">
                <a:solidFill>
                  <a:srgbClr val="FFFFFF"/>
                </a:solidFill>
                <a:latin typeface="Aptos"/>
              </a:defRPr>
            </a:pPr>
            <a:r>
              <a:rPr lang="fr-CA"/>
              <a:t>02</a:t>
            </a:r>
          </a:p>
        </p:txBody>
      </p:sp>
      <p:sp>
        <p:nvSpPr>
          <p:cNvPr id="17" name="TextBox 16"/>
          <p:cNvSpPr txBox="1"/>
          <p:nvPr/>
        </p:nvSpPr>
        <p:spPr>
          <a:xfrm>
            <a:off x="8403336" y="3172968"/>
            <a:ext cx="2788920" cy="347472"/>
          </a:xfrm>
          <a:prstGeom prst="rect">
            <a:avLst/>
          </a:prstGeom>
          <a:noFill/>
        </p:spPr>
        <p:txBody>
          <a:bodyPr wrap="square" lIns="0" rIns="0" tIns="0" bIns="0">
            <a:spAutoFit/>
          </a:bodyPr>
          <a:lstStyle/>
          <a:p>
            <a:pPr>
              <a:lnSpc>
                <a:spcPct val="104000"/>
              </a:lnSpc>
              <a:spcBef>
                <a:spcPts val="0"/>
              </a:spcBef>
              <a:spcAft>
                <a:spcPts val="0"/>
              </a:spcAft>
              <a:defRPr sz="2300" b="1">
                <a:solidFill>
                  <a:srgbClr val="FFFFFF"/>
                </a:solidFill>
                <a:latin typeface="Aptos"/>
              </a:defRPr>
            </a:pPr>
            <a:r>
              <a:rPr lang="fr-CA"/>
              <a:t>Expérimenter</a:t>
            </a:r>
          </a:p>
        </p:txBody>
      </p:sp>
      <p:sp>
        <p:nvSpPr>
          <p:cNvPr id="18" name="TextBox 17"/>
          <p:cNvSpPr txBox="1"/>
          <p:nvPr/>
        </p:nvSpPr>
        <p:spPr>
          <a:xfrm>
            <a:off x="8403336" y="3584448"/>
            <a:ext cx="2743200" cy="566928"/>
          </a:xfrm>
          <a:prstGeom prst="rect">
            <a:avLst/>
          </a:prstGeom>
          <a:noFill/>
        </p:spPr>
        <p:txBody>
          <a:bodyPr wrap="square" lIns="0" rIns="0" tIns="0" bIns="0">
            <a:spAutoFit/>
          </a:bodyPr>
          <a:lstStyle/>
          <a:p>
            <a:pPr>
              <a:lnSpc>
                <a:spcPct val="104000"/>
              </a:lnSpc>
              <a:spcBef>
                <a:spcPts val="0"/>
              </a:spcBef>
              <a:spcAft>
                <a:spcPts val="0"/>
              </a:spcAft>
              <a:defRPr sz="1400" b="0">
                <a:solidFill>
                  <a:srgbClr val="D6EBDD"/>
                </a:solidFill>
                <a:latin typeface="Aptos"/>
              </a:defRPr>
            </a:pPr>
            <a:r>
              <a:rPr lang="fr-CA"/>
              <a:t>Comparer des modèles de référence reproductibles</a:t>
            </a:r>
          </a:p>
        </p:txBody>
      </p:sp>
      <p:sp>
        <p:nvSpPr>
          <p:cNvPr id="19" name="Rounded Rectangle 18"/>
          <p:cNvSpPr/>
          <p:nvPr/>
        </p:nvSpPr>
        <p:spPr>
          <a:xfrm>
            <a:off x="7754112" y="4352544"/>
            <a:ext cx="475488" cy="475488"/>
          </a:xfrm>
          <a:prstGeom prst="roundRect">
            <a:avLst>
              <a:gd name="adj" fmla="val 12000"/>
            </a:avLst>
          </a:prstGeom>
          <a:solidFill>
            <a:srgbClr val="008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7827264" y="4443983"/>
            <a:ext cx="365760" cy="256032"/>
          </a:xfrm>
          <a:prstGeom prst="rect">
            <a:avLst/>
          </a:prstGeom>
          <a:noFill/>
        </p:spPr>
        <p:txBody>
          <a:bodyPr wrap="square" lIns="0" rIns="0" tIns="0" bIns="0">
            <a:spAutoFit/>
          </a:bodyPr>
          <a:lstStyle/>
          <a:p>
            <a:pPr>
              <a:lnSpc>
                <a:spcPct val="104000"/>
              </a:lnSpc>
              <a:spcBef>
                <a:spcPts val="0"/>
              </a:spcBef>
              <a:spcAft>
                <a:spcPts val="0"/>
              </a:spcAft>
              <a:defRPr sz="1400" b="1">
                <a:solidFill>
                  <a:srgbClr val="FFFFFF"/>
                </a:solidFill>
                <a:latin typeface="Aptos"/>
              </a:defRPr>
            </a:pPr>
            <a:r>
              <a:rPr lang="fr-CA"/>
              <a:t>03</a:t>
            </a:r>
          </a:p>
        </p:txBody>
      </p:sp>
      <p:sp>
        <p:nvSpPr>
          <p:cNvPr id="21" name="TextBox 20"/>
          <p:cNvSpPr txBox="1"/>
          <p:nvPr/>
        </p:nvSpPr>
        <p:spPr>
          <a:xfrm>
            <a:off x="8403336" y="4343400"/>
            <a:ext cx="2788920" cy="347472"/>
          </a:xfrm>
          <a:prstGeom prst="rect">
            <a:avLst/>
          </a:prstGeom>
          <a:noFill/>
        </p:spPr>
        <p:txBody>
          <a:bodyPr wrap="square" lIns="0" rIns="0" tIns="0" bIns="0">
            <a:spAutoFit/>
          </a:bodyPr>
          <a:lstStyle/>
          <a:p>
            <a:pPr>
              <a:lnSpc>
                <a:spcPct val="104000"/>
              </a:lnSpc>
              <a:spcBef>
                <a:spcPts val="0"/>
              </a:spcBef>
              <a:spcAft>
                <a:spcPts val="0"/>
              </a:spcAft>
              <a:defRPr sz="2300" b="1">
                <a:solidFill>
                  <a:srgbClr val="FFFFFF"/>
                </a:solidFill>
                <a:latin typeface="Aptos"/>
              </a:defRPr>
            </a:pPr>
            <a:r>
              <a:rPr lang="fr-CA"/>
              <a:t>Valider</a:t>
            </a:r>
          </a:p>
        </p:txBody>
      </p:sp>
      <p:sp>
        <p:nvSpPr>
          <p:cNvPr id="22" name="TextBox 21"/>
          <p:cNvSpPr txBox="1"/>
          <p:nvPr/>
        </p:nvSpPr>
        <p:spPr>
          <a:xfrm>
            <a:off x="8403336" y="4754880"/>
            <a:ext cx="2743200" cy="566928"/>
          </a:xfrm>
          <a:prstGeom prst="rect">
            <a:avLst/>
          </a:prstGeom>
          <a:noFill/>
        </p:spPr>
        <p:txBody>
          <a:bodyPr wrap="square" lIns="0" rIns="0" tIns="0" bIns="0">
            <a:spAutoFit/>
          </a:bodyPr>
          <a:lstStyle/>
          <a:p>
            <a:pPr>
              <a:lnSpc>
                <a:spcPct val="104000"/>
              </a:lnSpc>
              <a:spcBef>
                <a:spcPts val="0"/>
              </a:spcBef>
              <a:spcAft>
                <a:spcPts val="0"/>
              </a:spcAft>
              <a:defRPr sz="1400" b="0">
                <a:solidFill>
                  <a:srgbClr val="D6EBDD"/>
                </a:solidFill>
                <a:latin typeface="Aptos"/>
              </a:defRPr>
            </a:pPr>
            <a:r>
              <a:rPr lang="fr-CA"/>
              <a:t>Vérifier le code, les métriques et les fuites</a:t>
            </a:r>
          </a:p>
        </p:txBody>
      </p:sp>
      <p:sp>
        <p:nvSpPr>
          <p:cNvPr id="23" name="TextBox 22"/>
          <p:cNvSpPr txBox="1"/>
          <p:nvPr/>
        </p:nvSpPr>
        <p:spPr>
          <a:xfrm>
            <a:off x="530352" y="6492240"/>
            <a:ext cx="8961120" cy="173736"/>
          </a:xfrm>
          <a:prstGeom prst="rect">
            <a:avLst/>
          </a:prstGeom>
          <a:noFill/>
        </p:spPr>
        <p:txBody>
          <a:bodyPr wrap="square" lIns="0" rIns="0" tIns="0" bIns="0">
            <a:spAutoFit/>
          </a:bodyPr>
          <a:lstStyle/>
          <a:p>
            <a:pPr>
              <a:lnSpc>
                <a:spcPct val="104000"/>
              </a:lnSpc>
              <a:spcBef>
                <a:spcPts val="0"/>
              </a:spcBef>
              <a:spcAft>
                <a:spcPts val="0"/>
              </a:spcAft>
              <a:defRPr sz="800" b="0">
                <a:solidFill>
                  <a:srgbClr val="B7D2C3"/>
                </a:solidFill>
                <a:latin typeface="Aptos"/>
              </a:defRPr>
            </a:pPr>
            <a:r>
              <a:rPr lang="fr-CA"/>
              <a:t>COULEURS INSPIRÉES DE DESJARDINS  /  COPILOT ET SCIENCE DES DONNÉES</a:t>
            </a:r>
          </a:p>
        </p:txBody>
      </p:sp>
      <p:sp>
        <p:nvSpPr>
          <p:cNvPr id="24" name="TextBox 23"/>
          <p:cNvSpPr txBox="1"/>
          <p:nvPr/>
        </p:nvSpPr>
        <p:spPr>
          <a:xfrm>
            <a:off x="11082528" y="6455664"/>
            <a:ext cx="502920" cy="237744"/>
          </a:xfrm>
          <a:prstGeom prst="rect">
            <a:avLst/>
          </a:prstGeom>
          <a:noFill/>
        </p:spPr>
        <p:txBody>
          <a:bodyPr wrap="square" lIns="0" rIns="0" tIns="0" bIns="0">
            <a:spAutoFit/>
          </a:bodyPr>
          <a:lstStyle/>
          <a:p>
            <a:pPr>
              <a:lnSpc>
                <a:spcPct val="104000"/>
              </a:lnSpc>
              <a:spcBef>
                <a:spcPts val="0"/>
              </a:spcBef>
              <a:spcAft>
                <a:spcPts val="0"/>
              </a:spcAft>
              <a:defRPr sz="900" b="1">
                <a:solidFill>
                  <a:srgbClr val="B7D2C3"/>
                </a:solidFill>
                <a:latin typeface="Aptos"/>
              </a:defRPr>
            </a:pPr>
            <a:r>
              <a:rPr lang="fr-CA"/>
              <a:t>01 / 05</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AF7"/>
        </a:solidFill>
        <a:effectLst/>
      </p:bgPr>
    </p:bg>
    <p:spTree>
      <p:nvGrpSpPr>
        <p:cNvPr id="1" name=""/>
        <p:cNvGrpSpPr/>
        <p:nvPr/>
      </p:nvGrpSpPr>
      <p:grpSpPr/>
      <p:sp>
        <p:nvSpPr>
          <p:cNvPr id="2" name="Rectangle 1"/>
          <p:cNvSpPr/>
          <p:nvPr/>
        </p:nvSpPr>
        <p:spPr>
          <a:xfrm>
            <a:off x="0" y="0"/>
            <a:ext cx="12191999" cy="82296"/>
          </a:xfrm>
          <a:prstGeom prst="rect">
            <a:avLst/>
          </a:prstGeom>
          <a:solidFill>
            <a:srgbClr val="008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30352" y="393192"/>
            <a:ext cx="10058400" cy="256032"/>
          </a:xfrm>
          <a:prstGeom prst="rect">
            <a:avLst/>
          </a:prstGeom>
          <a:noFill/>
        </p:spPr>
        <p:txBody>
          <a:bodyPr wrap="square" lIns="0" rIns="0" tIns="0" bIns="0">
            <a:spAutoFit/>
          </a:bodyPr>
          <a:lstStyle/>
          <a:p>
            <a:pPr>
              <a:lnSpc>
                <a:spcPct val="104000"/>
              </a:lnSpc>
              <a:spcBef>
                <a:spcPts val="0"/>
              </a:spcBef>
              <a:spcAft>
                <a:spcPts val="0"/>
              </a:spcAft>
              <a:defRPr sz="1100" b="1">
                <a:solidFill>
                  <a:srgbClr val="00874E"/>
                </a:solidFill>
                <a:latin typeface="Aptos"/>
              </a:defRPr>
            </a:pPr>
            <a:r>
              <a:rPr lang="fr-CA"/>
              <a:t>GITHUB COPILOT  /  VS CODE</a:t>
            </a:r>
          </a:p>
        </p:txBody>
      </p:sp>
      <p:sp>
        <p:nvSpPr>
          <p:cNvPr id="4" name="TextBox 3"/>
          <p:cNvSpPr txBox="1"/>
          <p:nvPr/>
        </p:nvSpPr>
        <p:spPr>
          <a:xfrm>
            <a:off x="530352" y="850392"/>
            <a:ext cx="11109960" cy="594360"/>
          </a:xfrm>
          <a:prstGeom prst="rect">
            <a:avLst/>
          </a:prstGeom>
          <a:noFill/>
        </p:spPr>
        <p:txBody>
          <a:bodyPr wrap="square" lIns="0" rIns="0" tIns="0" bIns="0">
            <a:spAutoFit/>
          </a:bodyPr>
          <a:lstStyle/>
          <a:p>
            <a:pPr>
              <a:lnSpc>
                <a:spcPct val="104000"/>
              </a:lnSpc>
              <a:spcBef>
                <a:spcPts val="0"/>
              </a:spcBef>
              <a:spcAft>
                <a:spcPts val="0"/>
              </a:spcAft>
              <a:defRPr sz="2800" b="1">
                <a:solidFill>
                  <a:srgbClr val="153A2D"/>
                </a:solidFill>
                <a:latin typeface="Aptos"/>
              </a:defRPr>
            </a:pPr>
            <a:r>
              <a:rPr lang="fr-CA"/>
              <a:t>Trois façons de travailler avec Copilot</a:t>
            </a:r>
          </a:p>
        </p:txBody>
      </p:sp>
      <p:sp>
        <p:nvSpPr>
          <p:cNvPr id="5" name="TextBox 4"/>
          <p:cNvSpPr txBox="1"/>
          <p:nvPr/>
        </p:nvSpPr>
        <p:spPr>
          <a:xfrm>
            <a:off x="548640" y="1508760"/>
            <a:ext cx="11018520" cy="548640"/>
          </a:xfrm>
          <a:prstGeom prst="rect">
            <a:avLst/>
          </a:prstGeom>
          <a:noFill/>
        </p:spPr>
        <p:txBody>
          <a:bodyPr wrap="square" lIns="0" rIns="0" tIns="0" bIns="0">
            <a:spAutoFit/>
          </a:bodyPr>
          <a:lstStyle/>
          <a:p>
            <a:pPr>
              <a:lnSpc>
                <a:spcPct val="104000"/>
              </a:lnSpc>
              <a:spcBef>
                <a:spcPts val="0"/>
              </a:spcBef>
              <a:spcAft>
                <a:spcPts val="0"/>
              </a:spcAft>
              <a:defRPr sz="1700" b="0">
                <a:solidFill>
                  <a:srgbClr val="526B60"/>
                </a:solidFill>
                <a:latin typeface="Aptos"/>
              </a:defRPr>
            </a:pPr>
            <a:r>
              <a:rPr lang="fr-CA"/>
              <a:t>Choisir le mode selon le travail à déléguer.</a:t>
            </a:r>
          </a:p>
        </p:txBody>
      </p:sp>
      <p:sp>
        <p:nvSpPr>
          <p:cNvPr id="6" name="TextBox 5"/>
          <p:cNvSpPr txBox="1"/>
          <p:nvPr/>
        </p:nvSpPr>
        <p:spPr>
          <a:xfrm>
            <a:off x="530352" y="6492240"/>
            <a:ext cx="8961120" cy="173736"/>
          </a:xfrm>
          <a:prstGeom prst="rect">
            <a:avLst/>
          </a:prstGeom>
          <a:noFill/>
        </p:spPr>
        <p:txBody>
          <a:bodyPr wrap="square" lIns="0" rIns="0" tIns="0" bIns="0">
            <a:spAutoFit/>
          </a:bodyPr>
          <a:lstStyle/>
          <a:p>
            <a:pPr>
              <a:lnSpc>
                <a:spcPct val="104000"/>
              </a:lnSpc>
              <a:spcBef>
                <a:spcPts val="0"/>
              </a:spcBef>
              <a:spcAft>
                <a:spcPts val="0"/>
              </a:spcAft>
              <a:defRPr sz="800" b="0">
                <a:solidFill>
                  <a:srgbClr val="526B60"/>
                </a:solidFill>
                <a:latin typeface="Aptos"/>
              </a:defRPr>
            </a:pPr>
            <a:r>
              <a:rPr lang="fr-CA"/>
              <a:t>COULEURS INSPIRÉES DE DESJARDINS  /  COPILOT ET SCIENCE DES DONNÉES</a:t>
            </a:r>
          </a:p>
        </p:txBody>
      </p:sp>
      <p:sp>
        <p:nvSpPr>
          <p:cNvPr id="7" name="TextBox 6"/>
          <p:cNvSpPr txBox="1"/>
          <p:nvPr/>
        </p:nvSpPr>
        <p:spPr>
          <a:xfrm>
            <a:off x="9646920" y="6473952"/>
            <a:ext cx="1325880" cy="210312"/>
          </a:xfrm>
          <a:prstGeom prst="rect">
            <a:avLst/>
          </a:prstGeom>
          <a:noFill/>
        </p:spPr>
        <p:txBody>
          <a:bodyPr wrap="square" lIns="0" rIns="0" tIns="0" bIns="0">
            <a:spAutoFit/>
          </a:bodyPr>
          <a:lstStyle/>
          <a:p>
            <a:pPr>
              <a:lnSpc>
                <a:spcPct val="104000"/>
              </a:lnSpc>
              <a:spcBef>
                <a:spcPts val="0"/>
              </a:spcBef>
              <a:spcAft>
                <a:spcPts val="0"/>
              </a:spcAft>
              <a:defRPr sz="900" b="0">
                <a:solidFill>
                  <a:srgbClr val="526B60"/>
                </a:solidFill>
                <a:latin typeface="Aptos"/>
              </a:defRPr>
            </a:pPr>
            <a:r>
              <a:rPr lang="fr-CA">
                <a:hlinkClick r:id="rId2"/>
              </a:rPr>
              <a:t>Source / référence</a:t>
            </a:r>
          </a:p>
        </p:txBody>
      </p:sp>
      <p:sp>
        <p:nvSpPr>
          <p:cNvPr id="8" name="TextBox 7"/>
          <p:cNvSpPr txBox="1"/>
          <p:nvPr/>
        </p:nvSpPr>
        <p:spPr>
          <a:xfrm>
            <a:off x="11082528" y="6455664"/>
            <a:ext cx="502920" cy="237744"/>
          </a:xfrm>
          <a:prstGeom prst="rect">
            <a:avLst/>
          </a:prstGeom>
          <a:noFill/>
        </p:spPr>
        <p:txBody>
          <a:bodyPr wrap="square" lIns="0" rIns="0" tIns="0" bIns="0">
            <a:spAutoFit/>
          </a:bodyPr>
          <a:lstStyle/>
          <a:p>
            <a:pPr>
              <a:lnSpc>
                <a:spcPct val="104000"/>
              </a:lnSpc>
              <a:spcBef>
                <a:spcPts val="0"/>
              </a:spcBef>
              <a:spcAft>
                <a:spcPts val="0"/>
              </a:spcAft>
              <a:defRPr sz="900" b="1">
                <a:solidFill>
                  <a:srgbClr val="526B60"/>
                </a:solidFill>
                <a:latin typeface="Aptos"/>
              </a:defRPr>
            </a:pPr>
            <a:r>
              <a:rPr lang="fr-CA"/>
              <a:t>02 / 05</a:t>
            </a:r>
          </a:p>
        </p:txBody>
      </p:sp>
      <p:sp>
        <p:nvSpPr>
          <p:cNvPr id="9" name="Rounded Rectangle 8"/>
          <p:cNvSpPr/>
          <p:nvPr/>
        </p:nvSpPr>
        <p:spPr>
          <a:xfrm>
            <a:off x="548640" y="2322576"/>
            <a:ext cx="3474720" cy="3566160"/>
          </a:xfrm>
          <a:prstGeom prst="roundRect">
            <a:avLst>
              <a:gd name="adj" fmla="val 12000"/>
            </a:avLst>
          </a:prstGeom>
          <a:solidFill>
            <a:srgbClr val="FFFFFF"/>
          </a:solidFill>
          <a:ln>
            <a:solidFill>
              <a:srgbClr val="D4E4D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58952" y="2578608"/>
            <a:ext cx="3035808" cy="256032"/>
          </a:xfrm>
          <a:prstGeom prst="rect">
            <a:avLst/>
          </a:prstGeom>
          <a:noFill/>
        </p:spPr>
        <p:txBody>
          <a:bodyPr wrap="square" lIns="0" rIns="0" tIns="0" bIns="0">
            <a:spAutoFit/>
          </a:bodyPr>
          <a:lstStyle/>
          <a:p>
            <a:pPr>
              <a:lnSpc>
                <a:spcPct val="104000"/>
              </a:lnSpc>
              <a:spcBef>
                <a:spcPts val="0"/>
              </a:spcBef>
              <a:spcAft>
                <a:spcPts val="0"/>
              </a:spcAft>
              <a:defRPr sz="1100" b="1">
                <a:solidFill>
                  <a:srgbClr val="00874E"/>
                </a:solidFill>
                <a:latin typeface="Aptos"/>
              </a:defRPr>
            </a:pPr>
            <a:r>
              <a:rPr lang="fr-CA"/>
              <a:t>COMPLÉTION</a:t>
            </a:r>
          </a:p>
        </p:txBody>
      </p:sp>
      <p:sp>
        <p:nvSpPr>
          <p:cNvPr id="11" name="TextBox 10"/>
          <p:cNvSpPr txBox="1"/>
          <p:nvPr/>
        </p:nvSpPr>
        <p:spPr>
          <a:xfrm>
            <a:off x="758952" y="2971800"/>
            <a:ext cx="3035808" cy="457200"/>
          </a:xfrm>
          <a:prstGeom prst="rect">
            <a:avLst/>
          </a:prstGeom>
          <a:noFill/>
        </p:spPr>
        <p:txBody>
          <a:bodyPr wrap="square" lIns="0" rIns="0" tIns="0" bIns="0">
            <a:spAutoFit/>
          </a:bodyPr>
          <a:lstStyle/>
          <a:p>
            <a:pPr>
              <a:lnSpc>
                <a:spcPct val="104000"/>
              </a:lnSpc>
              <a:spcBef>
                <a:spcPts val="0"/>
              </a:spcBef>
              <a:spcAft>
                <a:spcPts val="0"/>
              </a:spcAft>
              <a:defRPr sz="2300" b="1">
                <a:solidFill>
                  <a:srgbClr val="153A2D"/>
                </a:solidFill>
                <a:latin typeface="Aptos"/>
              </a:defRPr>
            </a:pPr>
            <a:r>
              <a:rPr lang="fr-CA"/>
              <a:t>Garder le rythme</a:t>
            </a:r>
          </a:p>
        </p:txBody>
      </p:sp>
      <p:sp>
        <p:nvSpPr>
          <p:cNvPr id="12" name="TextBox 11"/>
          <p:cNvSpPr txBox="1"/>
          <p:nvPr/>
        </p:nvSpPr>
        <p:spPr>
          <a:xfrm>
            <a:off x="758952" y="3511296"/>
            <a:ext cx="3035808" cy="256032"/>
          </a:xfrm>
          <a:prstGeom prst="rect">
            <a:avLst/>
          </a:prstGeom>
          <a:noFill/>
        </p:spPr>
        <p:txBody>
          <a:bodyPr wrap="square" lIns="0" rIns="0" tIns="0" bIns="0">
            <a:spAutoFit/>
          </a:bodyPr>
          <a:lstStyle/>
          <a:p>
            <a:pPr>
              <a:lnSpc>
                <a:spcPct val="104000"/>
              </a:lnSpc>
              <a:spcBef>
                <a:spcPts val="0"/>
              </a:spcBef>
              <a:spcAft>
                <a:spcPts val="0"/>
              </a:spcAft>
              <a:defRPr sz="1300" b="1">
                <a:solidFill>
                  <a:srgbClr val="00874E"/>
                </a:solidFill>
                <a:latin typeface="Aptos"/>
              </a:defRPr>
            </a:pPr>
            <a:r>
              <a:rPr lang="fr-CA"/>
              <a:t>Suggestions dans l’éditeur</a:t>
            </a:r>
          </a:p>
        </p:txBody>
      </p:sp>
      <p:sp>
        <p:nvSpPr>
          <p:cNvPr id="13" name="TextBox 12"/>
          <p:cNvSpPr txBox="1"/>
          <p:nvPr/>
        </p:nvSpPr>
        <p:spPr>
          <a:xfrm>
            <a:off x="758952" y="3822191"/>
            <a:ext cx="3035808" cy="941832"/>
          </a:xfrm>
          <a:prstGeom prst="rect">
            <a:avLst/>
          </a:prstGeom>
          <a:noFill/>
        </p:spPr>
        <p:txBody>
          <a:bodyPr wrap="square" lIns="0" rIns="0" tIns="0" bIns="0">
            <a:spAutoFit/>
          </a:bodyPr>
          <a:lstStyle/>
          <a:p>
            <a:pPr>
              <a:lnSpc>
                <a:spcPct val="104000"/>
              </a:lnSpc>
              <a:spcBef>
                <a:spcPts val="0"/>
              </a:spcBef>
              <a:spcAft>
                <a:spcPts val="0"/>
              </a:spcAft>
              <a:defRPr sz="1600" b="0">
                <a:solidFill>
                  <a:srgbClr val="153A2D"/>
                </a:solidFill>
                <a:latin typeface="Aptos"/>
              </a:defRPr>
            </a:pPr>
            <a:r>
              <a:rPr lang="fr-CA"/>
              <a:t>Compléter une transformation</a:t>
            </a:r>
          </a:p>
          <a:p>
            <a:pPr>
              <a:lnSpc>
                <a:spcPct val="104000"/>
              </a:lnSpc>
              <a:spcBef>
                <a:spcPts val="0"/>
              </a:spcBef>
              <a:spcAft>
                <a:spcPts val="0"/>
              </a:spcAft>
              <a:defRPr sz="1600" b="0">
                <a:solidFill>
                  <a:srgbClr val="153A2D"/>
                </a:solidFill>
                <a:latin typeface="Aptos"/>
              </a:defRPr>
            </a:pPr>
            <a:r>
              <a:rPr lang="fr-CA"/>
              <a:t>pandas, une requête SQL ou un test.</a:t>
            </a:r>
          </a:p>
        </p:txBody>
      </p:sp>
      <p:sp>
        <p:nvSpPr>
          <p:cNvPr id="14" name="TextBox 13"/>
          <p:cNvSpPr txBox="1"/>
          <p:nvPr/>
        </p:nvSpPr>
        <p:spPr>
          <a:xfrm>
            <a:off x="758952" y="4846320"/>
            <a:ext cx="3035808" cy="329184"/>
          </a:xfrm>
          <a:prstGeom prst="rect">
            <a:avLst/>
          </a:prstGeom>
          <a:noFill/>
        </p:spPr>
        <p:txBody>
          <a:bodyPr wrap="square" lIns="0" rIns="0" tIns="0" bIns="0">
            <a:spAutoFit/>
          </a:bodyPr>
          <a:lstStyle/>
          <a:p>
            <a:pPr>
              <a:lnSpc>
                <a:spcPct val="104000"/>
              </a:lnSpc>
              <a:spcBef>
                <a:spcPts val="0"/>
              </a:spcBef>
              <a:spcAft>
                <a:spcPts val="0"/>
              </a:spcAft>
              <a:defRPr sz="1300" b="1">
                <a:solidFill>
                  <a:srgbClr val="526B60"/>
                </a:solidFill>
                <a:latin typeface="Aptos"/>
              </a:defRPr>
            </a:pPr>
            <a:r>
              <a:rPr lang="fr-CA"/>
              <a:t>Vous guidez chaque modification.</a:t>
            </a:r>
          </a:p>
        </p:txBody>
      </p:sp>
      <p:sp>
        <p:nvSpPr>
          <p:cNvPr id="15" name="Rectangle 14"/>
          <p:cNvSpPr/>
          <p:nvPr/>
        </p:nvSpPr>
        <p:spPr>
          <a:xfrm>
            <a:off x="731520" y="5248656"/>
            <a:ext cx="3108960" cy="22860"/>
          </a:xfrm>
          <a:prstGeom prst="rect">
            <a:avLst/>
          </a:prstGeom>
          <a:solidFill>
            <a:srgbClr val="D4E4D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58952" y="5431536"/>
            <a:ext cx="3035808" cy="393192"/>
          </a:xfrm>
          <a:prstGeom prst="rect">
            <a:avLst/>
          </a:prstGeom>
          <a:noFill/>
        </p:spPr>
        <p:txBody>
          <a:bodyPr wrap="square" lIns="0" rIns="0" tIns="0" bIns="0">
            <a:spAutoFit/>
          </a:bodyPr>
          <a:lstStyle/>
          <a:p>
            <a:pPr>
              <a:lnSpc>
                <a:spcPct val="104000"/>
              </a:lnSpc>
              <a:spcBef>
                <a:spcPts val="0"/>
              </a:spcBef>
              <a:spcAft>
                <a:spcPts val="0"/>
              </a:spcAft>
              <a:defRPr sz="1050" b="0">
                <a:solidFill>
                  <a:srgbClr val="526B60"/>
                </a:solidFill>
                <a:latin typeface="Consolas"/>
              </a:defRPr>
            </a:pPr>
            <a:r>
              <a:rPr lang="fr-CA"/>
              <a:t># agréger les transactions</a:t>
            </a:r>
          </a:p>
          <a:p>
            <a:pPr>
              <a:lnSpc>
                <a:spcPct val="104000"/>
              </a:lnSpc>
              <a:spcBef>
                <a:spcPts val="0"/>
              </a:spcBef>
              <a:spcAft>
                <a:spcPts val="0"/>
              </a:spcAft>
              <a:defRPr sz="1050" b="0">
                <a:solidFill>
                  <a:srgbClr val="526B60"/>
                </a:solidFill>
                <a:latin typeface="Consolas"/>
              </a:defRPr>
            </a:pPr>
            <a:r>
              <a:rPr lang="fr-CA"/>
              <a:t># par client et par mois</a:t>
            </a:r>
          </a:p>
        </p:txBody>
      </p:sp>
      <p:sp>
        <p:nvSpPr>
          <p:cNvPr id="17" name="Rounded Rectangle 16"/>
          <p:cNvSpPr/>
          <p:nvPr/>
        </p:nvSpPr>
        <p:spPr>
          <a:xfrm>
            <a:off x="4361688" y="2322576"/>
            <a:ext cx="3474720" cy="3566160"/>
          </a:xfrm>
          <a:prstGeom prst="roundRect">
            <a:avLst>
              <a:gd name="adj" fmla="val 12000"/>
            </a:avLst>
          </a:prstGeom>
          <a:solidFill>
            <a:srgbClr val="FFFFFF"/>
          </a:solidFill>
          <a:ln>
            <a:solidFill>
              <a:srgbClr val="D4E4D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572000" y="2578608"/>
            <a:ext cx="3035808" cy="256032"/>
          </a:xfrm>
          <a:prstGeom prst="rect">
            <a:avLst/>
          </a:prstGeom>
          <a:noFill/>
        </p:spPr>
        <p:txBody>
          <a:bodyPr wrap="square" lIns="0" rIns="0" tIns="0" bIns="0">
            <a:spAutoFit/>
          </a:bodyPr>
          <a:lstStyle/>
          <a:p>
            <a:pPr>
              <a:lnSpc>
                <a:spcPct val="104000"/>
              </a:lnSpc>
              <a:spcBef>
                <a:spcPts val="0"/>
              </a:spcBef>
              <a:spcAft>
                <a:spcPts val="0"/>
              </a:spcAft>
              <a:defRPr sz="1100" b="1">
                <a:solidFill>
                  <a:srgbClr val="00874E"/>
                </a:solidFill>
                <a:latin typeface="Aptos"/>
              </a:defRPr>
            </a:pPr>
            <a:r>
              <a:rPr lang="fr-CA"/>
              <a:t>ASK / QUESTIONS</a:t>
            </a:r>
          </a:p>
        </p:txBody>
      </p:sp>
      <p:sp>
        <p:nvSpPr>
          <p:cNvPr id="19" name="TextBox 18"/>
          <p:cNvSpPr txBox="1"/>
          <p:nvPr/>
        </p:nvSpPr>
        <p:spPr>
          <a:xfrm>
            <a:off x="4572000" y="2971800"/>
            <a:ext cx="3035808" cy="457200"/>
          </a:xfrm>
          <a:prstGeom prst="rect">
            <a:avLst/>
          </a:prstGeom>
          <a:noFill/>
        </p:spPr>
        <p:txBody>
          <a:bodyPr wrap="square" lIns="0" rIns="0" tIns="0" bIns="0">
            <a:spAutoFit/>
          </a:bodyPr>
          <a:lstStyle/>
          <a:p>
            <a:pPr>
              <a:lnSpc>
                <a:spcPct val="104000"/>
              </a:lnSpc>
              <a:spcBef>
                <a:spcPts val="0"/>
              </a:spcBef>
              <a:spcAft>
                <a:spcPts val="0"/>
              </a:spcAft>
              <a:defRPr sz="2300" b="1">
                <a:solidFill>
                  <a:srgbClr val="153A2D"/>
                </a:solidFill>
                <a:latin typeface="Aptos"/>
              </a:defRPr>
            </a:pPr>
            <a:r>
              <a:rPr lang="fr-CA"/>
              <a:t>Approfondir l’analyse</a:t>
            </a:r>
          </a:p>
        </p:txBody>
      </p:sp>
      <p:sp>
        <p:nvSpPr>
          <p:cNvPr id="20" name="TextBox 19"/>
          <p:cNvSpPr txBox="1"/>
          <p:nvPr/>
        </p:nvSpPr>
        <p:spPr>
          <a:xfrm>
            <a:off x="4572000" y="3511296"/>
            <a:ext cx="3035808" cy="256032"/>
          </a:xfrm>
          <a:prstGeom prst="rect">
            <a:avLst/>
          </a:prstGeom>
          <a:noFill/>
        </p:spPr>
        <p:txBody>
          <a:bodyPr wrap="square" lIns="0" rIns="0" tIns="0" bIns="0">
            <a:spAutoFit/>
          </a:bodyPr>
          <a:lstStyle/>
          <a:p>
            <a:pPr>
              <a:lnSpc>
                <a:spcPct val="104000"/>
              </a:lnSpc>
              <a:spcBef>
                <a:spcPts val="0"/>
              </a:spcBef>
              <a:spcAft>
                <a:spcPts val="0"/>
              </a:spcAft>
              <a:defRPr sz="1300" b="1">
                <a:solidFill>
                  <a:srgbClr val="00874E"/>
                </a:solidFill>
                <a:latin typeface="Aptos"/>
              </a:defRPr>
            </a:pPr>
            <a:r>
              <a:rPr lang="fr-CA"/>
              <a:t>Aide conversationnelle</a:t>
            </a:r>
          </a:p>
        </p:txBody>
      </p:sp>
      <p:sp>
        <p:nvSpPr>
          <p:cNvPr id="21" name="TextBox 20"/>
          <p:cNvSpPr txBox="1"/>
          <p:nvPr/>
        </p:nvSpPr>
        <p:spPr>
          <a:xfrm>
            <a:off x="4572000" y="3822191"/>
            <a:ext cx="3035808" cy="941832"/>
          </a:xfrm>
          <a:prstGeom prst="rect">
            <a:avLst/>
          </a:prstGeom>
          <a:noFill/>
        </p:spPr>
        <p:txBody>
          <a:bodyPr wrap="square" lIns="0" rIns="0" tIns="0" bIns="0">
            <a:spAutoFit/>
          </a:bodyPr>
          <a:lstStyle/>
          <a:p>
            <a:pPr>
              <a:lnSpc>
                <a:spcPct val="104000"/>
              </a:lnSpc>
              <a:spcBef>
                <a:spcPts val="0"/>
              </a:spcBef>
              <a:spcAft>
                <a:spcPts val="0"/>
              </a:spcAft>
              <a:defRPr sz="1600" b="0">
                <a:solidFill>
                  <a:srgbClr val="153A2D"/>
                </a:solidFill>
                <a:latin typeface="Aptos"/>
              </a:defRPr>
            </a:pPr>
            <a:r>
              <a:rPr lang="fr-CA"/>
              <a:t>Expliquer un notebook, comparer</a:t>
            </a:r>
          </a:p>
          <a:p>
            <a:pPr>
              <a:lnSpc>
                <a:spcPct val="104000"/>
              </a:lnSpc>
              <a:spcBef>
                <a:spcPts val="0"/>
              </a:spcBef>
              <a:spcAft>
                <a:spcPts val="0"/>
              </a:spcAft>
              <a:defRPr sz="1600" b="0">
                <a:solidFill>
                  <a:srgbClr val="153A2D"/>
                </a:solidFill>
                <a:latin typeface="Aptos"/>
              </a:defRPr>
            </a:pPr>
            <a:r>
              <a:rPr lang="fr-CA"/>
              <a:t>les métriques ou revoir le découpage.</a:t>
            </a:r>
          </a:p>
        </p:txBody>
      </p:sp>
      <p:sp>
        <p:nvSpPr>
          <p:cNvPr id="22" name="TextBox 21"/>
          <p:cNvSpPr txBox="1"/>
          <p:nvPr/>
        </p:nvSpPr>
        <p:spPr>
          <a:xfrm>
            <a:off x="4572000" y="4846320"/>
            <a:ext cx="3035808" cy="329184"/>
          </a:xfrm>
          <a:prstGeom prst="rect">
            <a:avLst/>
          </a:prstGeom>
          <a:noFill/>
        </p:spPr>
        <p:txBody>
          <a:bodyPr wrap="square" lIns="0" rIns="0" tIns="0" bIns="0">
            <a:spAutoFit/>
          </a:bodyPr>
          <a:lstStyle/>
          <a:p>
            <a:pPr>
              <a:lnSpc>
                <a:spcPct val="104000"/>
              </a:lnSpc>
              <a:spcBef>
                <a:spcPts val="0"/>
              </a:spcBef>
              <a:spcAft>
                <a:spcPts val="0"/>
              </a:spcAft>
              <a:defRPr sz="1300" b="1">
                <a:solidFill>
                  <a:srgbClr val="526B60"/>
                </a:solidFill>
                <a:latin typeface="Aptos"/>
              </a:defRPr>
            </a:pPr>
            <a:r>
              <a:rPr lang="fr-CA"/>
              <a:t>Des conseils, puis un choix éclairé.</a:t>
            </a:r>
          </a:p>
        </p:txBody>
      </p:sp>
      <p:sp>
        <p:nvSpPr>
          <p:cNvPr id="23" name="Rectangle 22"/>
          <p:cNvSpPr/>
          <p:nvPr/>
        </p:nvSpPr>
        <p:spPr>
          <a:xfrm>
            <a:off x="4544568" y="5248656"/>
            <a:ext cx="3108960" cy="22860"/>
          </a:xfrm>
          <a:prstGeom prst="rect">
            <a:avLst/>
          </a:prstGeom>
          <a:solidFill>
            <a:srgbClr val="D4E4D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4572000" y="5431536"/>
            <a:ext cx="3035808" cy="393192"/>
          </a:xfrm>
          <a:prstGeom prst="rect">
            <a:avLst/>
          </a:prstGeom>
          <a:noFill/>
        </p:spPr>
        <p:txBody>
          <a:bodyPr wrap="square" lIns="0" rIns="0" tIns="0" bIns="0">
            <a:spAutoFit/>
          </a:bodyPr>
          <a:lstStyle/>
          <a:p>
            <a:pPr>
              <a:lnSpc>
                <a:spcPct val="104000"/>
              </a:lnSpc>
              <a:spcBef>
                <a:spcPts val="0"/>
              </a:spcBef>
              <a:spcAft>
                <a:spcPts val="0"/>
              </a:spcAft>
              <a:defRPr sz="1050" b="0">
                <a:solidFill>
                  <a:srgbClr val="526B60"/>
                </a:solidFill>
                <a:latin typeface="Consolas"/>
              </a:defRPr>
            </a:pPr>
            <a:r>
              <a:rPr lang="fr-CA"/>
              <a:t>"Cette variable révèle-t-elle</a:t>
            </a:r>
          </a:p>
          <a:p>
            <a:pPr>
              <a:lnSpc>
                <a:spcPct val="104000"/>
              </a:lnSpc>
              <a:spcBef>
                <a:spcPts val="0"/>
              </a:spcBef>
              <a:spcAft>
                <a:spcPts val="0"/>
              </a:spcAft>
              <a:defRPr sz="1050" b="0">
                <a:solidFill>
                  <a:srgbClr val="526B60"/>
                </a:solidFill>
                <a:latin typeface="Consolas"/>
              </a:defRPr>
            </a:pPr>
            <a:r>
              <a:rPr lang="fr-CA"/>
              <a:t>des informations futures ?"</a:t>
            </a:r>
          </a:p>
        </p:txBody>
      </p:sp>
      <p:sp>
        <p:nvSpPr>
          <p:cNvPr id="25" name="Rounded Rectangle 24"/>
          <p:cNvSpPr/>
          <p:nvPr/>
        </p:nvSpPr>
        <p:spPr>
          <a:xfrm>
            <a:off x="8174736" y="2322576"/>
            <a:ext cx="3474720" cy="3566160"/>
          </a:xfrm>
          <a:prstGeom prst="roundRect">
            <a:avLst>
              <a:gd name="adj" fmla="val 12000"/>
            </a:avLst>
          </a:prstGeom>
          <a:solidFill>
            <a:srgbClr val="FFFFFF"/>
          </a:solidFill>
          <a:ln>
            <a:solidFill>
              <a:srgbClr val="D4E4D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8385048" y="2578608"/>
            <a:ext cx="3035808" cy="256032"/>
          </a:xfrm>
          <a:prstGeom prst="rect">
            <a:avLst/>
          </a:prstGeom>
          <a:noFill/>
        </p:spPr>
        <p:txBody>
          <a:bodyPr wrap="square" lIns="0" rIns="0" tIns="0" bIns="0">
            <a:spAutoFit/>
          </a:bodyPr>
          <a:lstStyle/>
          <a:p>
            <a:pPr>
              <a:lnSpc>
                <a:spcPct val="104000"/>
              </a:lnSpc>
              <a:spcBef>
                <a:spcPts val="0"/>
              </a:spcBef>
              <a:spcAft>
                <a:spcPts val="0"/>
              </a:spcAft>
              <a:defRPr sz="1100" b="1">
                <a:solidFill>
                  <a:srgbClr val="00874E"/>
                </a:solidFill>
                <a:latin typeface="Aptos"/>
              </a:defRPr>
            </a:pPr>
            <a:r>
              <a:rPr lang="fr-CA"/>
              <a:t>MODE AGENT</a:t>
            </a:r>
          </a:p>
        </p:txBody>
      </p:sp>
      <p:sp>
        <p:nvSpPr>
          <p:cNvPr id="27" name="TextBox 26"/>
          <p:cNvSpPr txBox="1"/>
          <p:nvPr/>
        </p:nvSpPr>
        <p:spPr>
          <a:xfrm>
            <a:off x="8385048" y="2971800"/>
            <a:ext cx="3035808" cy="457200"/>
          </a:xfrm>
          <a:prstGeom prst="rect">
            <a:avLst/>
          </a:prstGeom>
          <a:noFill/>
        </p:spPr>
        <p:txBody>
          <a:bodyPr wrap="square" lIns="0" rIns="0" tIns="0" bIns="0">
            <a:spAutoFit/>
          </a:bodyPr>
          <a:lstStyle/>
          <a:p>
            <a:pPr>
              <a:lnSpc>
                <a:spcPct val="104000"/>
              </a:lnSpc>
              <a:spcBef>
                <a:spcPts val="0"/>
              </a:spcBef>
              <a:spcAft>
                <a:spcPts val="0"/>
              </a:spcAft>
              <a:defRPr sz="2300" b="1">
                <a:solidFill>
                  <a:srgbClr val="153A2D"/>
                </a:solidFill>
                <a:latin typeface="Aptos"/>
              </a:defRPr>
            </a:pPr>
            <a:r>
              <a:rPr lang="fr-CA"/>
              <a:t>Déléguer une tâche</a:t>
            </a:r>
          </a:p>
        </p:txBody>
      </p:sp>
      <p:sp>
        <p:nvSpPr>
          <p:cNvPr id="28" name="TextBox 27"/>
          <p:cNvSpPr txBox="1"/>
          <p:nvPr/>
        </p:nvSpPr>
        <p:spPr>
          <a:xfrm>
            <a:off x="8385048" y="3511296"/>
            <a:ext cx="3035808" cy="256032"/>
          </a:xfrm>
          <a:prstGeom prst="rect">
            <a:avLst/>
          </a:prstGeom>
          <a:noFill/>
        </p:spPr>
        <p:txBody>
          <a:bodyPr wrap="square" lIns="0" rIns="0" tIns="0" bIns="0">
            <a:spAutoFit/>
          </a:bodyPr>
          <a:lstStyle/>
          <a:p>
            <a:pPr>
              <a:lnSpc>
                <a:spcPct val="104000"/>
              </a:lnSpc>
              <a:spcBef>
                <a:spcPts val="0"/>
              </a:spcBef>
              <a:spcAft>
                <a:spcPts val="0"/>
              </a:spcAft>
              <a:defRPr sz="1300" b="1">
                <a:solidFill>
                  <a:srgbClr val="00874E"/>
                </a:solidFill>
                <a:latin typeface="Aptos"/>
              </a:defRPr>
            </a:pPr>
            <a:r>
              <a:rPr lang="fr-CA"/>
              <a:t>Agent + outils</a:t>
            </a:r>
          </a:p>
        </p:txBody>
      </p:sp>
      <p:sp>
        <p:nvSpPr>
          <p:cNvPr id="29" name="TextBox 28"/>
          <p:cNvSpPr txBox="1"/>
          <p:nvPr/>
        </p:nvSpPr>
        <p:spPr>
          <a:xfrm>
            <a:off x="8385048" y="3822191"/>
            <a:ext cx="3035808" cy="941832"/>
          </a:xfrm>
          <a:prstGeom prst="rect">
            <a:avLst/>
          </a:prstGeom>
          <a:noFill/>
        </p:spPr>
        <p:txBody>
          <a:bodyPr wrap="square" lIns="0" rIns="0" tIns="0" bIns="0">
            <a:spAutoFit/>
          </a:bodyPr>
          <a:lstStyle/>
          <a:p>
            <a:pPr>
              <a:lnSpc>
                <a:spcPct val="104000"/>
              </a:lnSpc>
              <a:spcBef>
                <a:spcPts val="0"/>
              </a:spcBef>
              <a:spcAft>
                <a:spcPts val="0"/>
              </a:spcAft>
              <a:defRPr sz="1600" b="0">
                <a:solidFill>
                  <a:srgbClr val="153A2D"/>
                </a:solidFill>
                <a:latin typeface="Aptos"/>
              </a:defRPr>
            </a:pPr>
            <a:r>
              <a:rPr lang="fr-CA"/>
              <a:t>Modifier les fichiers, lancer les tests</a:t>
            </a:r>
          </a:p>
          <a:p>
            <a:pPr>
              <a:lnSpc>
                <a:spcPct val="104000"/>
              </a:lnSpc>
              <a:spcBef>
                <a:spcPts val="0"/>
              </a:spcBef>
              <a:spcAft>
                <a:spcPts val="0"/>
              </a:spcAft>
              <a:defRPr sz="1600" b="0">
                <a:solidFill>
                  <a:srgbClr val="153A2D"/>
                </a:solidFill>
                <a:latin typeface="Aptos"/>
              </a:defRPr>
            </a:pPr>
            <a:r>
              <a:rPr lang="fr-CA"/>
              <a:t>et itérer sur une tâche ciblée.</a:t>
            </a:r>
          </a:p>
        </p:txBody>
      </p:sp>
      <p:sp>
        <p:nvSpPr>
          <p:cNvPr id="30" name="TextBox 29"/>
          <p:cNvSpPr txBox="1"/>
          <p:nvPr/>
        </p:nvSpPr>
        <p:spPr>
          <a:xfrm>
            <a:off x="8385048" y="4846320"/>
            <a:ext cx="3035808" cy="329184"/>
          </a:xfrm>
          <a:prstGeom prst="rect">
            <a:avLst/>
          </a:prstGeom>
          <a:noFill/>
        </p:spPr>
        <p:txBody>
          <a:bodyPr wrap="square" lIns="0" rIns="0" tIns="0" bIns="0">
            <a:spAutoFit/>
          </a:bodyPr>
          <a:lstStyle/>
          <a:p>
            <a:pPr>
              <a:lnSpc>
                <a:spcPct val="104000"/>
              </a:lnSpc>
              <a:spcBef>
                <a:spcPts val="0"/>
              </a:spcBef>
              <a:spcAft>
                <a:spcPts val="0"/>
              </a:spcAft>
              <a:defRPr sz="1300" b="1">
                <a:solidFill>
                  <a:srgbClr val="526B60"/>
                </a:solidFill>
                <a:latin typeface="Aptos"/>
              </a:defRPr>
            </a:pPr>
            <a:r>
              <a:rPr lang="fr-CA"/>
              <a:t>Vérifiez les changements et les actions.</a:t>
            </a:r>
          </a:p>
        </p:txBody>
      </p:sp>
      <p:sp>
        <p:nvSpPr>
          <p:cNvPr id="31" name="Rectangle 30"/>
          <p:cNvSpPr/>
          <p:nvPr/>
        </p:nvSpPr>
        <p:spPr>
          <a:xfrm>
            <a:off x="8357615" y="5248656"/>
            <a:ext cx="3108960" cy="22860"/>
          </a:xfrm>
          <a:prstGeom prst="rect">
            <a:avLst/>
          </a:prstGeom>
          <a:solidFill>
            <a:srgbClr val="D4E4D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8385048" y="5431536"/>
            <a:ext cx="3035808" cy="393192"/>
          </a:xfrm>
          <a:prstGeom prst="rect">
            <a:avLst/>
          </a:prstGeom>
          <a:noFill/>
        </p:spPr>
        <p:txBody>
          <a:bodyPr wrap="square" lIns="0" rIns="0" tIns="0" bIns="0">
            <a:spAutoFit/>
          </a:bodyPr>
          <a:lstStyle/>
          <a:p>
            <a:pPr>
              <a:lnSpc>
                <a:spcPct val="104000"/>
              </a:lnSpc>
              <a:spcBef>
                <a:spcPts val="0"/>
              </a:spcBef>
              <a:spcAft>
                <a:spcPts val="0"/>
              </a:spcAft>
              <a:defRPr sz="1050" b="0">
                <a:solidFill>
                  <a:srgbClr val="526B60"/>
                </a:solidFill>
                <a:latin typeface="Consolas"/>
              </a:defRPr>
            </a:pPr>
            <a:r>
              <a:rPr lang="fr-CA"/>
              <a:t>"Créer un pipeline de référence</a:t>
            </a:r>
          </a:p>
          <a:p>
            <a:pPr>
              <a:lnSpc>
                <a:spcPct val="104000"/>
              </a:lnSpc>
              <a:spcBef>
                <a:spcPts val="0"/>
              </a:spcBef>
              <a:spcAft>
                <a:spcPts val="0"/>
              </a:spcAft>
              <a:defRPr sz="1050" b="0">
                <a:solidFill>
                  <a:srgbClr val="526B60"/>
                </a:solidFill>
                <a:latin typeface="Consolas"/>
              </a:defRPr>
            </a:pPr>
            <a:r>
              <a:rPr lang="fr-CA"/>
              <a:t>et exécuter ses tests unitaires."</a:t>
            </a:r>
          </a:p>
        </p:txBody>
      </p:sp>
      <p:sp>
        <p:nvSpPr>
          <p:cNvPr id="33" name="TextBox 32"/>
          <p:cNvSpPr txBox="1"/>
          <p:nvPr/>
        </p:nvSpPr>
        <p:spPr>
          <a:xfrm>
            <a:off x="566928" y="6062472"/>
            <a:ext cx="10972800" cy="237744"/>
          </a:xfrm>
          <a:prstGeom prst="rect">
            <a:avLst/>
          </a:prstGeom>
          <a:noFill/>
        </p:spPr>
        <p:txBody>
          <a:bodyPr wrap="square" lIns="0" rIns="0" tIns="0" bIns="0">
            <a:spAutoFit/>
          </a:bodyPr>
          <a:lstStyle/>
          <a:p>
            <a:pPr>
              <a:lnSpc>
                <a:spcPct val="104000"/>
              </a:lnSpc>
              <a:spcBef>
                <a:spcPts val="0"/>
              </a:spcBef>
              <a:spcAft>
                <a:spcPts val="0"/>
              </a:spcAft>
              <a:defRPr sz="1300" b="0">
                <a:solidFill>
                  <a:srgbClr val="526B60"/>
                </a:solidFill>
                <a:latin typeface="Aptos"/>
              </a:defRPr>
            </a:pPr>
            <a:r>
              <a:rPr lang="fr-CA"/>
              <a:t>Plus d’autonomie, autant de responsabilité. Cibler le contexte et choisir les autorisations.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AF7"/>
        </a:solidFill>
        <a:effectLst/>
      </p:bgPr>
    </p:bg>
    <p:spTree>
      <p:nvGrpSpPr>
        <p:cNvPr id="1" name=""/>
        <p:cNvGrpSpPr/>
        <p:nvPr/>
      </p:nvGrpSpPr>
      <p:grpSpPr/>
      <p:sp>
        <p:nvSpPr>
          <p:cNvPr id="2" name="Rectangle 1"/>
          <p:cNvSpPr/>
          <p:nvPr/>
        </p:nvSpPr>
        <p:spPr>
          <a:xfrm>
            <a:off x="0" y="0"/>
            <a:ext cx="12191999" cy="82296"/>
          </a:xfrm>
          <a:prstGeom prst="rect">
            <a:avLst/>
          </a:prstGeom>
          <a:solidFill>
            <a:srgbClr val="008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30352" y="393192"/>
            <a:ext cx="10058400" cy="256032"/>
          </a:xfrm>
          <a:prstGeom prst="rect">
            <a:avLst/>
          </a:prstGeom>
          <a:noFill/>
        </p:spPr>
        <p:txBody>
          <a:bodyPr wrap="square" lIns="0" rIns="0" tIns="0" bIns="0">
            <a:spAutoFit/>
          </a:bodyPr>
          <a:lstStyle/>
          <a:p>
            <a:pPr>
              <a:lnSpc>
                <a:spcPct val="104000"/>
              </a:lnSpc>
              <a:spcBef>
                <a:spcPts val="0"/>
              </a:spcBef>
              <a:spcAft>
                <a:spcPts val="0"/>
              </a:spcAft>
              <a:defRPr sz="1100" b="1">
                <a:solidFill>
                  <a:srgbClr val="00874E"/>
                </a:solidFill>
                <a:latin typeface="Aptos"/>
              </a:defRPr>
            </a:pPr>
            <a:r>
              <a:rPr lang="fr-CA"/>
              <a:t>GITHUB COPILOT  /  VS CODE</a:t>
            </a:r>
          </a:p>
        </p:txBody>
      </p:sp>
      <p:sp>
        <p:nvSpPr>
          <p:cNvPr id="4" name="TextBox 3"/>
          <p:cNvSpPr txBox="1"/>
          <p:nvPr/>
        </p:nvSpPr>
        <p:spPr>
          <a:xfrm>
            <a:off x="530352" y="850392"/>
            <a:ext cx="11109960" cy="594360"/>
          </a:xfrm>
          <a:prstGeom prst="rect">
            <a:avLst/>
          </a:prstGeom>
          <a:noFill/>
        </p:spPr>
        <p:txBody>
          <a:bodyPr wrap="square" lIns="0" rIns="0" tIns="0" bIns="0">
            <a:spAutoFit/>
          </a:bodyPr>
          <a:lstStyle/>
          <a:p>
            <a:pPr>
              <a:lnSpc>
                <a:spcPct val="104000"/>
              </a:lnSpc>
              <a:spcBef>
                <a:spcPts val="0"/>
              </a:spcBef>
              <a:spcAft>
                <a:spcPts val="0"/>
              </a:spcAft>
              <a:defRPr sz="2800" b="1">
                <a:solidFill>
                  <a:srgbClr val="153A2D"/>
                </a:solidFill>
                <a:latin typeface="Aptos"/>
              </a:defRPr>
            </a:pPr>
            <a:r>
              <a:rPr lang="fr-CA"/>
              <a:t>RPI : passer d’une question à un résultat vérifié</a:t>
            </a:r>
          </a:p>
        </p:txBody>
      </p:sp>
      <p:sp>
        <p:nvSpPr>
          <p:cNvPr id="5" name="TextBox 4"/>
          <p:cNvSpPr txBox="1"/>
          <p:nvPr/>
        </p:nvSpPr>
        <p:spPr>
          <a:xfrm>
            <a:off x="548640" y="1508760"/>
            <a:ext cx="11018520" cy="548640"/>
          </a:xfrm>
          <a:prstGeom prst="rect">
            <a:avLst/>
          </a:prstGeom>
          <a:noFill/>
        </p:spPr>
        <p:txBody>
          <a:bodyPr wrap="square" lIns="0" rIns="0" tIns="0" bIns="0">
            <a:spAutoFit/>
          </a:bodyPr>
          <a:lstStyle/>
          <a:p>
            <a:pPr>
              <a:lnSpc>
                <a:spcPct val="104000"/>
              </a:lnSpc>
              <a:spcBef>
                <a:spcPts val="0"/>
              </a:spcBef>
              <a:spcAft>
                <a:spcPts val="0"/>
              </a:spcAft>
              <a:defRPr sz="1700" b="0">
                <a:solidFill>
                  <a:srgbClr val="526B60"/>
                </a:solidFill>
                <a:latin typeface="Aptos"/>
              </a:defRPr>
            </a:pPr>
            <a:r>
              <a:rPr lang="fr-CA"/>
              <a:t>HVE Core sur GitHub : rechercher, planifier, implémenter, puis réviser et assurer le suivi.</a:t>
            </a:r>
          </a:p>
        </p:txBody>
      </p:sp>
      <p:sp>
        <p:nvSpPr>
          <p:cNvPr id="6" name="TextBox 5"/>
          <p:cNvSpPr txBox="1"/>
          <p:nvPr/>
        </p:nvSpPr>
        <p:spPr>
          <a:xfrm>
            <a:off x="530352" y="6492240"/>
            <a:ext cx="8961120" cy="173736"/>
          </a:xfrm>
          <a:prstGeom prst="rect">
            <a:avLst/>
          </a:prstGeom>
          <a:noFill/>
        </p:spPr>
        <p:txBody>
          <a:bodyPr wrap="square" lIns="0" rIns="0" tIns="0" bIns="0">
            <a:spAutoFit/>
          </a:bodyPr>
          <a:lstStyle/>
          <a:p>
            <a:pPr>
              <a:lnSpc>
                <a:spcPct val="104000"/>
              </a:lnSpc>
              <a:spcBef>
                <a:spcPts val="0"/>
              </a:spcBef>
              <a:spcAft>
                <a:spcPts val="0"/>
              </a:spcAft>
              <a:defRPr sz="800" b="0">
                <a:solidFill>
                  <a:srgbClr val="526B60"/>
                </a:solidFill>
                <a:latin typeface="Aptos"/>
              </a:defRPr>
            </a:pPr>
            <a:r>
              <a:rPr lang="fr-CA"/>
              <a:t>COULEURS INSPIRÉES DE DESJARDINS  /  COPILOT ET SCIENCE DES DONNÉES</a:t>
            </a:r>
          </a:p>
        </p:txBody>
      </p:sp>
      <p:sp>
        <p:nvSpPr>
          <p:cNvPr id="7" name="TextBox 6"/>
          <p:cNvSpPr txBox="1"/>
          <p:nvPr/>
        </p:nvSpPr>
        <p:spPr>
          <a:xfrm>
            <a:off x="9646920" y="6473952"/>
            <a:ext cx="1325880" cy="210312"/>
          </a:xfrm>
          <a:prstGeom prst="rect">
            <a:avLst/>
          </a:prstGeom>
          <a:noFill/>
        </p:spPr>
        <p:txBody>
          <a:bodyPr wrap="square" lIns="0" rIns="0" tIns="0" bIns="0">
            <a:spAutoFit/>
          </a:bodyPr>
          <a:lstStyle/>
          <a:p>
            <a:pPr>
              <a:lnSpc>
                <a:spcPct val="104000"/>
              </a:lnSpc>
              <a:spcBef>
                <a:spcPts val="0"/>
              </a:spcBef>
              <a:spcAft>
                <a:spcPts val="0"/>
              </a:spcAft>
              <a:defRPr sz="900" b="0">
                <a:solidFill>
                  <a:srgbClr val="526B60"/>
                </a:solidFill>
                <a:latin typeface="Aptos"/>
              </a:defRPr>
            </a:pPr>
            <a:r>
              <a:rPr lang="fr-CA">
                <a:hlinkClick r:id="rId2"/>
              </a:rPr>
              <a:t>Source / référence</a:t>
            </a:r>
          </a:p>
        </p:txBody>
      </p:sp>
      <p:sp>
        <p:nvSpPr>
          <p:cNvPr id="8" name="TextBox 7"/>
          <p:cNvSpPr txBox="1"/>
          <p:nvPr/>
        </p:nvSpPr>
        <p:spPr>
          <a:xfrm>
            <a:off x="11082528" y="6455664"/>
            <a:ext cx="502920" cy="237744"/>
          </a:xfrm>
          <a:prstGeom prst="rect">
            <a:avLst/>
          </a:prstGeom>
          <a:noFill/>
        </p:spPr>
        <p:txBody>
          <a:bodyPr wrap="square" lIns="0" rIns="0" tIns="0" bIns="0">
            <a:spAutoFit/>
          </a:bodyPr>
          <a:lstStyle/>
          <a:p>
            <a:pPr>
              <a:lnSpc>
                <a:spcPct val="104000"/>
              </a:lnSpc>
              <a:spcBef>
                <a:spcPts val="0"/>
              </a:spcBef>
              <a:spcAft>
                <a:spcPts val="0"/>
              </a:spcAft>
              <a:defRPr sz="900" b="1">
                <a:solidFill>
                  <a:srgbClr val="526B60"/>
                </a:solidFill>
                <a:latin typeface="Aptos"/>
              </a:defRPr>
            </a:pPr>
            <a:r>
              <a:rPr lang="fr-CA"/>
              <a:t>03 / 05</a:t>
            </a:r>
          </a:p>
        </p:txBody>
      </p:sp>
      <p:sp>
        <p:nvSpPr>
          <p:cNvPr id="9" name="Rounded Rectangle 8"/>
          <p:cNvSpPr/>
          <p:nvPr/>
        </p:nvSpPr>
        <p:spPr>
          <a:xfrm>
            <a:off x="548640" y="2322576"/>
            <a:ext cx="3474720" cy="3227832"/>
          </a:xfrm>
          <a:prstGeom prst="roundRect">
            <a:avLst>
              <a:gd name="adj" fmla="val 12000"/>
            </a:avLst>
          </a:prstGeom>
          <a:solidFill>
            <a:srgbClr val="FFFFFF"/>
          </a:solidFill>
          <a:ln>
            <a:solidFill>
              <a:srgbClr val="D4E4D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758952" y="2551176"/>
            <a:ext cx="475488" cy="475488"/>
          </a:xfrm>
          <a:prstGeom prst="ellipse">
            <a:avLst/>
          </a:prstGeom>
          <a:solidFill>
            <a:srgbClr val="008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33472"/>
            <a:ext cx="274320" cy="274320"/>
          </a:xfrm>
          <a:prstGeom prst="rect">
            <a:avLst/>
          </a:prstGeom>
          <a:noFill/>
        </p:spPr>
        <p:txBody>
          <a:bodyPr wrap="square" lIns="0" rIns="0" tIns="0" bIns="0">
            <a:spAutoFit/>
          </a:bodyPr>
          <a:lstStyle/>
          <a:p>
            <a:pPr>
              <a:lnSpc>
                <a:spcPct val="104000"/>
              </a:lnSpc>
              <a:spcBef>
                <a:spcPts val="0"/>
              </a:spcBef>
              <a:spcAft>
                <a:spcPts val="0"/>
              </a:spcAft>
              <a:defRPr sz="1800" b="1">
                <a:solidFill>
                  <a:srgbClr val="FFFFFF"/>
                </a:solidFill>
                <a:latin typeface="Aptos"/>
              </a:defRPr>
            </a:pPr>
            <a:r>
              <a:rPr lang="fr-CA"/>
              <a:t>R</a:t>
            </a:r>
          </a:p>
        </p:txBody>
      </p:sp>
      <p:sp>
        <p:nvSpPr>
          <p:cNvPr id="12" name="TextBox 11"/>
          <p:cNvSpPr txBox="1"/>
          <p:nvPr/>
        </p:nvSpPr>
        <p:spPr>
          <a:xfrm>
            <a:off x="1371600" y="2560320"/>
            <a:ext cx="2377440" cy="438912"/>
          </a:xfrm>
          <a:prstGeom prst="rect">
            <a:avLst/>
          </a:prstGeom>
          <a:noFill/>
        </p:spPr>
        <p:txBody>
          <a:bodyPr wrap="square" lIns="0" rIns="0" tIns="0" bIns="0">
            <a:spAutoFit/>
          </a:bodyPr>
          <a:lstStyle/>
          <a:p>
            <a:pPr>
              <a:lnSpc>
                <a:spcPct val="104000"/>
              </a:lnSpc>
              <a:spcBef>
                <a:spcPts val="0"/>
              </a:spcBef>
              <a:spcAft>
                <a:spcPts val="0"/>
              </a:spcAft>
              <a:defRPr sz="2600" b="1">
                <a:solidFill>
                  <a:srgbClr val="153A2D"/>
                </a:solidFill>
                <a:latin typeface="Aptos"/>
              </a:defRPr>
            </a:pPr>
            <a:r>
              <a:rPr lang="fr-CA"/>
              <a:t>Rechercher</a:t>
            </a:r>
          </a:p>
        </p:txBody>
      </p:sp>
      <p:sp>
        <p:nvSpPr>
          <p:cNvPr id="13" name="TextBox 12"/>
          <p:cNvSpPr txBox="1"/>
          <p:nvPr/>
        </p:nvSpPr>
        <p:spPr>
          <a:xfrm>
            <a:off x="758952" y="3191256"/>
            <a:ext cx="3054096" cy="283464"/>
          </a:xfrm>
          <a:prstGeom prst="rect">
            <a:avLst/>
          </a:prstGeom>
          <a:noFill/>
        </p:spPr>
        <p:txBody>
          <a:bodyPr wrap="square" lIns="0" rIns="0" tIns="0" bIns="0">
            <a:spAutoFit/>
          </a:bodyPr>
          <a:lstStyle/>
          <a:p>
            <a:pPr>
              <a:lnSpc>
                <a:spcPct val="104000"/>
              </a:lnSpc>
              <a:spcBef>
                <a:spcPts val="0"/>
              </a:spcBef>
              <a:spcAft>
                <a:spcPts val="0"/>
              </a:spcAft>
              <a:defRPr sz="1400" b="1">
                <a:solidFill>
                  <a:srgbClr val="00874E"/>
                </a:solidFill>
                <a:latin typeface="Aptos"/>
              </a:defRPr>
            </a:pPr>
            <a:r>
              <a:rPr lang="fr-CA"/>
              <a:t>Comprendre avant de modifier</a:t>
            </a:r>
          </a:p>
        </p:txBody>
      </p:sp>
      <p:sp>
        <p:nvSpPr>
          <p:cNvPr id="14" name="TextBox 13"/>
          <p:cNvSpPr txBox="1"/>
          <p:nvPr/>
        </p:nvSpPr>
        <p:spPr>
          <a:xfrm>
            <a:off x="758952" y="3666744"/>
            <a:ext cx="3054096" cy="1124712"/>
          </a:xfrm>
          <a:prstGeom prst="rect">
            <a:avLst/>
          </a:prstGeom>
          <a:noFill/>
        </p:spPr>
        <p:txBody>
          <a:bodyPr wrap="square" lIns="0" rIns="0" tIns="0" bIns="0">
            <a:spAutoFit/>
          </a:bodyPr>
          <a:lstStyle/>
          <a:p>
            <a:pPr>
              <a:lnSpc>
                <a:spcPct val="104000"/>
              </a:lnSpc>
              <a:spcBef>
                <a:spcPts val="0"/>
              </a:spcBef>
              <a:spcAft>
                <a:spcPts val="0"/>
              </a:spcAft>
              <a:defRPr sz="1600" b="0">
                <a:solidFill>
                  <a:srgbClr val="153A2D"/>
                </a:solidFill>
                <a:latin typeface="Aptos"/>
              </a:defRPr>
            </a:pPr>
            <a:r>
              <a:rPr lang="fr-CA"/>
              <a:t>Examiner les données et le code.</a:t>
            </a:r>
          </a:p>
          <a:p>
            <a:pPr>
              <a:lnSpc>
                <a:spcPct val="104000"/>
              </a:lnSpc>
              <a:spcBef>
                <a:spcPts val="0"/>
              </a:spcBef>
              <a:spcAft>
                <a:spcPts val="0"/>
              </a:spcAft>
              <a:defRPr sz="1600" b="0">
                <a:solidFill>
                  <a:srgbClr val="153A2D"/>
                </a:solidFill>
                <a:latin typeface="Aptos"/>
              </a:defRPr>
            </a:pPr>
            <a:r>
              <a:rPr lang="fr-CA"/>
              <a:t>Vérifier les fuites et les options.</a:t>
            </a:r>
          </a:p>
          <a:p>
            <a:pPr>
              <a:lnSpc>
                <a:spcPct val="104000"/>
              </a:lnSpc>
              <a:spcBef>
                <a:spcPts val="0"/>
              </a:spcBef>
              <a:spcAft>
                <a:spcPts val="0"/>
              </a:spcAft>
              <a:defRPr sz="1600" b="0">
                <a:solidFill>
                  <a:srgbClr val="153A2D"/>
                </a:solidFill>
                <a:latin typeface="Aptos"/>
              </a:defRPr>
            </a:pPr>
            <a:r>
              <a:rPr lang="fr-CA"/>
              <a:t>Distinguer faits et hypothèses.</a:t>
            </a:r>
          </a:p>
        </p:txBody>
      </p:sp>
      <p:sp>
        <p:nvSpPr>
          <p:cNvPr id="15" name="TextBox 14"/>
          <p:cNvSpPr txBox="1"/>
          <p:nvPr/>
        </p:nvSpPr>
        <p:spPr>
          <a:xfrm>
            <a:off x="758952" y="4956048"/>
            <a:ext cx="3054096" cy="265176"/>
          </a:xfrm>
          <a:prstGeom prst="rect">
            <a:avLst/>
          </a:prstGeom>
          <a:noFill/>
        </p:spPr>
        <p:txBody>
          <a:bodyPr wrap="square" lIns="0" rIns="0" tIns="0" bIns="0">
            <a:spAutoFit/>
          </a:bodyPr>
          <a:lstStyle/>
          <a:p>
            <a:pPr>
              <a:lnSpc>
                <a:spcPct val="104000"/>
              </a:lnSpc>
              <a:spcBef>
                <a:spcPts val="0"/>
              </a:spcBef>
              <a:spcAft>
                <a:spcPts val="0"/>
              </a:spcAft>
              <a:defRPr sz="1050" b="1">
                <a:solidFill>
                  <a:srgbClr val="526B60"/>
                </a:solidFill>
                <a:latin typeface="Aptos"/>
              </a:defRPr>
            </a:pPr>
            <a:r>
              <a:rPr lang="fr-CA"/>
              <a:t>Livrable : constats et décisions à prendre</a:t>
            </a:r>
          </a:p>
        </p:txBody>
      </p:sp>
      <p:sp>
        <p:nvSpPr>
          <p:cNvPr id="16" name="TextBox 15"/>
          <p:cNvSpPr txBox="1"/>
          <p:nvPr/>
        </p:nvSpPr>
        <p:spPr>
          <a:xfrm>
            <a:off x="758952" y="5276088"/>
            <a:ext cx="3054096" cy="237744"/>
          </a:xfrm>
          <a:prstGeom prst="rect">
            <a:avLst/>
          </a:prstGeom>
          <a:noFill/>
        </p:spPr>
        <p:txBody>
          <a:bodyPr wrap="square" lIns="0" rIns="0" tIns="0" bIns="0">
            <a:spAutoFit/>
          </a:bodyPr>
          <a:lstStyle/>
          <a:p>
            <a:pPr>
              <a:lnSpc>
                <a:spcPct val="104000"/>
              </a:lnSpc>
              <a:spcBef>
                <a:spcPts val="0"/>
              </a:spcBef>
              <a:spcAft>
                <a:spcPts val="0"/>
              </a:spcAft>
              <a:defRPr sz="1200" b="0">
                <a:solidFill>
                  <a:srgbClr val="00874E"/>
                </a:solidFill>
                <a:latin typeface="Consolas"/>
              </a:defRPr>
            </a:pPr>
            <a:r>
              <a:rPr lang="fr-CA"/>
              <a:t>/rpi-research</a:t>
            </a:r>
          </a:p>
        </p:txBody>
      </p:sp>
      <p:sp>
        <p:nvSpPr>
          <p:cNvPr id="17" name="Rounded Rectangle 16"/>
          <p:cNvSpPr/>
          <p:nvPr/>
        </p:nvSpPr>
        <p:spPr>
          <a:xfrm>
            <a:off x="4361688" y="2322576"/>
            <a:ext cx="3474720" cy="3227832"/>
          </a:xfrm>
          <a:prstGeom prst="roundRect">
            <a:avLst>
              <a:gd name="adj" fmla="val 12000"/>
            </a:avLst>
          </a:prstGeom>
          <a:solidFill>
            <a:srgbClr val="FFFFFF"/>
          </a:solidFill>
          <a:ln>
            <a:solidFill>
              <a:srgbClr val="D4E4D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Oval 17"/>
          <p:cNvSpPr/>
          <p:nvPr/>
        </p:nvSpPr>
        <p:spPr>
          <a:xfrm>
            <a:off x="4572000" y="2551176"/>
            <a:ext cx="475488" cy="475488"/>
          </a:xfrm>
          <a:prstGeom prst="ellipse">
            <a:avLst/>
          </a:prstGeom>
          <a:solidFill>
            <a:srgbClr val="008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709159" y="2633472"/>
            <a:ext cx="274320" cy="274320"/>
          </a:xfrm>
          <a:prstGeom prst="rect">
            <a:avLst/>
          </a:prstGeom>
          <a:noFill/>
        </p:spPr>
        <p:txBody>
          <a:bodyPr wrap="square" lIns="0" rIns="0" tIns="0" bIns="0">
            <a:spAutoFit/>
          </a:bodyPr>
          <a:lstStyle/>
          <a:p>
            <a:pPr>
              <a:lnSpc>
                <a:spcPct val="104000"/>
              </a:lnSpc>
              <a:spcBef>
                <a:spcPts val="0"/>
              </a:spcBef>
              <a:spcAft>
                <a:spcPts val="0"/>
              </a:spcAft>
              <a:defRPr sz="1800" b="1">
                <a:solidFill>
                  <a:srgbClr val="FFFFFF"/>
                </a:solidFill>
                <a:latin typeface="Aptos"/>
              </a:defRPr>
            </a:pPr>
            <a:r>
              <a:rPr lang="fr-CA"/>
              <a:t>P</a:t>
            </a:r>
          </a:p>
        </p:txBody>
      </p:sp>
      <p:sp>
        <p:nvSpPr>
          <p:cNvPr id="20" name="TextBox 19"/>
          <p:cNvSpPr txBox="1"/>
          <p:nvPr/>
        </p:nvSpPr>
        <p:spPr>
          <a:xfrm>
            <a:off x="5184648" y="2560320"/>
            <a:ext cx="2377440" cy="438912"/>
          </a:xfrm>
          <a:prstGeom prst="rect">
            <a:avLst/>
          </a:prstGeom>
          <a:noFill/>
        </p:spPr>
        <p:txBody>
          <a:bodyPr wrap="square" lIns="0" rIns="0" tIns="0" bIns="0">
            <a:spAutoFit/>
          </a:bodyPr>
          <a:lstStyle/>
          <a:p>
            <a:pPr>
              <a:lnSpc>
                <a:spcPct val="104000"/>
              </a:lnSpc>
              <a:spcBef>
                <a:spcPts val="0"/>
              </a:spcBef>
              <a:spcAft>
                <a:spcPts val="0"/>
              </a:spcAft>
              <a:defRPr sz="2600" b="1">
                <a:solidFill>
                  <a:srgbClr val="153A2D"/>
                </a:solidFill>
                <a:latin typeface="Aptos"/>
              </a:defRPr>
            </a:pPr>
            <a:r>
              <a:rPr lang="fr-CA"/>
              <a:t>Planifier</a:t>
            </a:r>
          </a:p>
        </p:txBody>
      </p:sp>
      <p:sp>
        <p:nvSpPr>
          <p:cNvPr id="21" name="TextBox 20"/>
          <p:cNvSpPr txBox="1"/>
          <p:nvPr/>
        </p:nvSpPr>
        <p:spPr>
          <a:xfrm>
            <a:off x="4572000" y="3191256"/>
            <a:ext cx="3054096" cy="283464"/>
          </a:xfrm>
          <a:prstGeom prst="rect">
            <a:avLst/>
          </a:prstGeom>
          <a:noFill/>
        </p:spPr>
        <p:txBody>
          <a:bodyPr wrap="square" lIns="0" rIns="0" tIns="0" bIns="0">
            <a:spAutoFit/>
          </a:bodyPr>
          <a:lstStyle/>
          <a:p>
            <a:pPr>
              <a:lnSpc>
                <a:spcPct val="104000"/>
              </a:lnSpc>
              <a:spcBef>
                <a:spcPts val="0"/>
              </a:spcBef>
              <a:spcAft>
                <a:spcPts val="0"/>
              </a:spcAft>
              <a:defRPr sz="1400" b="1">
                <a:solidFill>
                  <a:srgbClr val="00874E"/>
                </a:solidFill>
                <a:latin typeface="Aptos"/>
              </a:defRPr>
            </a:pPr>
            <a:r>
              <a:rPr lang="fr-CA"/>
              <a:t>Définir des critères vérifiables</a:t>
            </a:r>
          </a:p>
        </p:txBody>
      </p:sp>
      <p:sp>
        <p:nvSpPr>
          <p:cNvPr id="22" name="TextBox 21"/>
          <p:cNvSpPr txBox="1"/>
          <p:nvPr/>
        </p:nvSpPr>
        <p:spPr>
          <a:xfrm>
            <a:off x="4572000" y="3666744"/>
            <a:ext cx="3054096" cy="1124712"/>
          </a:xfrm>
          <a:prstGeom prst="rect">
            <a:avLst/>
          </a:prstGeom>
          <a:noFill/>
        </p:spPr>
        <p:txBody>
          <a:bodyPr wrap="square" lIns="0" rIns="0" tIns="0" bIns="0">
            <a:spAutoFit/>
          </a:bodyPr>
          <a:lstStyle/>
          <a:p>
            <a:pPr>
              <a:lnSpc>
                <a:spcPct val="104000"/>
              </a:lnSpc>
              <a:spcBef>
                <a:spcPts val="0"/>
              </a:spcBef>
              <a:spcAft>
                <a:spcPts val="0"/>
              </a:spcAft>
              <a:defRPr sz="1600" b="0">
                <a:solidFill>
                  <a:srgbClr val="153A2D"/>
                </a:solidFill>
                <a:latin typeface="Aptos"/>
              </a:defRPr>
            </a:pPr>
            <a:r>
              <a:rPr lang="fr-CA"/>
              <a:t>Choisir découpage et métriques.</a:t>
            </a:r>
          </a:p>
          <a:p>
            <a:pPr>
              <a:lnSpc>
                <a:spcPct val="104000"/>
              </a:lnSpc>
              <a:spcBef>
                <a:spcPts val="0"/>
              </a:spcBef>
              <a:spcAft>
                <a:spcPts val="0"/>
              </a:spcAft>
              <a:defRPr sz="1600" b="0">
                <a:solidFill>
                  <a:srgbClr val="153A2D"/>
                </a:solidFill>
                <a:latin typeface="Aptos"/>
              </a:defRPr>
            </a:pPr>
            <a:r>
              <a:rPr lang="fr-CA"/>
              <a:t>Ordonner des tâches ciblées.</a:t>
            </a:r>
          </a:p>
          <a:p>
            <a:pPr>
              <a:lnSpc>
                <a:spcPct val="104000"/>
              </a:lnSpc>
              <a:spcBef>
                <a:spcPts val="0"/>
              </a:spcBef>
              <a:spcAft>
                <a:spcPts val="0"/>
              </a:spcAft>
              <a:defRPr sz="1600" b="0">
                <a:solidFill>
                  <a:srgbClr val="153A2D"/>
                </a:solidFill>
                <a:latin typeface="Aptos"/>
              </a:defRPr>
            </a:pPr>
            <a:r>
              <a:rPr lang="fr-CA"/>
              <a:t>Définir tests et critères.</a:t>
            </a:r>
          </a:p>
        </p:txBody>
      </p:sp>
      <p:sp>
        <p:nvSpPr>
          <p:cNvPr id="23" name="TextBox 22"/>
          <p:cNvSpPr txBox="1"/>
          <p:nvPr/>
        </p:nvSpPr>
        <p:spPr>
          <a:xfrm>
            <a:off x="4572000" y="4956048"/>
            <a:ext cx="3054096" cy="265176"/>
          </a:xfrm>
          <a:prstGeom prst="rect">
            <a:avLst/>
          </a:prstGeom>
          <a:noFill/>
        </p:spPr>
        <p:txBody>
          <a:bodyPr wrap="square" lIns="0" rIns="0" tIns="0" bIns="0">
            <a:spAutoFit/>
          </a:bodyPr>
          <a:lstStyle/>
          <a:p>
            <a:pPr>
              <a:lnSpc>
                <a:spcPct val="104000"/>
              </a:lnSpc>
              <a:spcBef>
                <a:spcPts val="0"/>
              </a:spcBef>
              <a:spcAft>
                <a:spcPts val="0"/>
              </a:spcAft>
              <a:defRPr sz="1050" b="1">
                <a:solidFill>
                  <a:srgbClr val="526B60"/>
                </a:solidFill>
                <a:latin typeface="Aptos"/>
              </a:defRPr>
            </a:pPr>
            <a:r>
              <a:rPr lang="fr-CA"/>
              <a:t>Livrable : plan et regard critique</a:t>
            </a:r>
          </a:p>
        </p:txBody>
      </p:sp>
      <p:sp>
        <p:nvSpPr>
          <p:cNvPr id="24" name="TextBox 23"/>
          <p:cNvSpPr txBox="1"/>
          <p:nvPr/>
        </p:nvSpPr>
        <p:spPr>
          <a:xfrm>
            <a:off x="4572000" y="5276088"/>
            <a:ext cx="3054096" cy="237744"/>
          </a:xfrm>
          <a:prstGeom prst="rect">
            <a:avLst/>
          </a:prstGeom>
          <a:noFill/>
        </p:spPr>
        <p:txBody>
          <a:bodyPr wrap="square" lIns="0" rIns="0" tIns="0" bIns="0">
            <a:spAutoFit/>
          </a:bodyPr>
          <a:lstStyle/>
          <a:p>
            <a:pPr>
              <a:lnSpc>
                <a:spcPct val="104000"/>
              </a:lnSpc>
              <a:spcBef>
                <a:spcPts val="0"/>
              </a:spcBef>
              <a:spcAft>
                <a:spcPts val="0"/>
              </a:spcAft>
              <a:defRPr sz="1200" b="0">
                <a:solidFill>
                  <a:srgbClr val="00874E"/>
                </a:solidFill>
                <a:latin typeface="Consolas"/>
              </a:defRPr>
            </a:pPr>
            <a:r>
              <a:rPr lang="fr-CA"/>
              <a:t>/rpi-plan</a:t>
            </a:r>
          </a:p>
        </p:txBody>
      </p:sp>
      <p:sp>
        <p:nvSpPr>
          <p:cNvPr id="25" name="Rounded Rectangle 24"/>
          <p:cNvSpPr/>
          <p:nvPr/>
        </p:nvSpPr>
        <p:spPr>
          <a:xfrm>
            <a:off x="8174736" y="2322576"/>
            <a:ext cx="3474720" cy="3227832"/>
          </a:xfrm>
          <a:prstGeom prst="roundRect">
            <a:avLst>
              <a:gd name="adj" fmla="val 12000"/>
            </a:avLst>
          </a:prstGeom>
          <a:solidFill>
            <a:srgbClr val="FFFFFF"/>
          </a:solidFill>
          <a:ln>
            <a:solidFill>
              <a:srgbClr val="D4E4D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Oval 25"/>
          <p:cNvSpPr/>
          <p:nvPr/>
        </p:nvSpPr>
        <p:spPr>
          <a:xfrm>
            <a:off x="8385048" y="2551176"/>
            <a:ext cx="475488" cy="475488"/>
          </a:xfrm>
          <a:prstGeom prst="ellipse">
            <a:avLst/>
          </a:prstGeom>
          <a:solidFill>
            <a:srgbClr val="008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8522208" y="2633472"/>
            <a:ext cx="274320" cy="274320"/>
          </a:xfrm>
          <a:prstGeom prst="rect">
            <a:avLst/>
          </a:prstGeom>
          <a:noFill/>
        </p:spPr>
        <p:txBody>
          <a:bodyPr wrap="square" lIns="0" rIns="0" tIns="0" bIns="0">
            <a:spAutoFit/>
          </a:bodyPr>
          <a:lstStyle/>
          <a:p>
            <a:pPr>
              <a:lnSpc>
                <a:spcPct val="104000"/>
              </a:lnSpc>
              <a:spcBef>
                <a:spcPts val="0"/>
              </a:spcBef>
              <a:spcAft>
                <a:spcPts val="0"/>
              </a:spcAft>
              <a:defRPr sz="1800" b="1">
                <a:solidFill>
                  <a:srgbClr val="FFFFFF"/>
                </a:solidFill>
                <a:latin typeface="Aptos"/>
              </a:defRPr>
            </a:pPr>
            <a:r>
              <a:rPr lang="fr-CA"/>
              <a:t>I</a:t>
            </a:r>
          </a:p>
        </p:txBody>
      </p:sp>
      <p:sp>
        <p:nvSpPr>
          <p:cNvPr id="28" name="TextBox 27"/>
          <p:cNvSpPr txBox="1"/>
          <p:nvPr/>
        </p:nvSpPr>
        <p:spPr>
          <a:xfrm>
            <a:off x="8997696" y="2560320"/>
            <a:ext cx="2377440" cy="438912"/>
          </a:xfrm>
          <a:prstGeom prst="rect">
            <a:avLst/>
          </a:prstGeom>
          <a:noFill/>
        </p:spPr>
        <p:txBody>
          <a:bodyPr wrap="square" lIns="0" rIns="0" tIns="0" bIns="0">
            <a:spAutoFit/>
          </a:bodyPr>
          <a:lstStyle/>
          <a:p>
            <a:pPr>
              <a:lnSpc>
                <a:spcPct val="104000"/>
              </a:lnSpc>
              <a:spcBef>
                <a:spcPts val="0"/>
              </a:spcBef>
              <a:spcAft>
                <a:spcPts val="0"/>
              </a:spcAft>
              <a:defRPr sz="2600" b="1">
                <a:solidFill>
                  <a:srgbClr val="153A2D"/>
                </a:solidFill>
                <a:latin typeface="Aptos"/>
              </a:defRPr>
            </a:pPr>
            <a:r>
              <a:rPr lang="fr-CA"/>
              <a:t>Implémenter</a:t>
            </a:r>
          </a:p>
        </p:txBody>
      </p:sp>
      <p:sp>
        <p:nvSpPr>
          <p:cNvPr id="29" name="TextBox 28"/>
          <p:cNvSpPr txBox="1"/>
          <p:nvPr/>
        </p:nvSpPr>
        <p:spPr>
          <a:xfrm>
            <a:off x="8385048" y="3191256"/>
            <a:ext cx="3054096" cy="283464"/>
          </a:xfrm>
          <a:prstGeom prst="rect">
            <a:avLst/>
          </a:prstGeom>
          <a:noFill/>
        </p:spPr>
        <p:txBody>
          <a:bodyPr wrap="square" lIns="0" rIns="0" tIns="0" bIns="0">
            <a:spAutoFit/>
          </a:bodyPr>
          <a:lstStyle/>
          <a:p>
            <a:pPr>
              <a:lnSpc>
                <a:spcPct val="104000"/>
              </a:lnSpc>
              <a:spcBef>
                <a:spcPts val="0"/>
              </a:spcBef>
              <a:spcAft>
                <a:spcPts val="0"/>
              </a:spcAft>
              <a:defRPr sz="1400" b="1">
                <a:solidFill>
                  <a:srgbClr val="00874E"/>
                </a:solidFill>
                <a:latin typeface="Aptos"/>
              </a:defRPr>
            </a:pPr>
            <a:r>
              <a:rPr lang="fr-CA"/>
              <a:t>Respecter le périmètre approuvé</a:t>
            </a:r>
          </a:p>
        </p:txBody>
      </p:sp>
      <p:sp>
        <p:nvSpPr>
          <p:cNvPr id="30" name="TextBox 29"/>
          <p:cNvSpPr txBox="1"/>
          <p:nvPr/>
        </p:nvSpPr>
        <p:spPr>
          <a:xfrm>
            <a:off x="8385048" y="3666744"/>
            <a:ext cx="3054096" cy="1124712"/>
          </a:xfrm>
          <a:prstGeom prst="rect">
            <a:avLst/>
          </a:prstGeom>
          <a:noFill/>
        </p:spPr>
        <p:txBody>
          <a:bodyPr wrap="square" lIns="0" rIns="0" tIns="0" bIns="0">
            <a:spAutoFit/>
          </a:bodyPr>
          <a:lstStyle/>
          <a:p>
            <a:pPr>
              <a:lnSpc>
                <a:spcPct val="104000"/>
              </a:lnSpc>
              <a:spcBef>
                <a:spcPts val="0"/>
              </a:spcBef>
              <a:spcAft>
                <a:spcPts val="0"/>
              </a:spcAft>
              <a:defRPr sz="1600" b="0">
                <a:solidFill>
                  <a:srgbClr val="153A2D"/>
                </a:solidFill>
                <a:latin typeface="Aptos"/>
              </a:defRPr>
            </a:pPr>
            <a:r>
              <a:rPr lang="fr-CA"/>
              <a:t>Créer le pipeline et les tests.</a:t>
            </a:r>
          </a:p>
          <a:p>
            <a:pPr>
              <a:lnSpc>
                <a:spcPct val="104000"/>
              </a:lnSpc>
              <a:spcBef>
                <a:spcPts val="0"/>
              </a:spcBef>
              <a:spcAft>
                <a:spcPts val="0"/>
              </a:spcAft>
              <a:defRPr sz="1600" b="0">
                <a:solidFill>
                  <a:srgbClr val="153A2D"/>
                </a:solidFill>
                <a:latin typeface="Aptos"/>
              </a:defRPr>
            </a:pPr>
            <a:r>
              <a:rPr lang="fr-CA"/>
              <a:t>Consigner les contrôles exécutés.</a:t>
            </a:r>
          </a:p>
          <a:p>
            <a:pPr>
              <a:lnSpc>
                <a:spcPct val="104000"/>
              </a:lnSpc>
              <a:spcBef>
                <a:spcPts val="0"/>
              </a:spcBef>
              <a:spcAft>
                <a:spcPts val="0"/>
              </a:spcAft>
              <a:defRPr sz="1600" b="0">
                <a:solidFill>
                  <a:srgbClr val="153A2D"/>
                </a:solidFill>
                <a:latin typeface="Aptos"/>
              </a:defRPr>
            </a:pPr>
            <a:r>
              <a:rPr lang="fr-CA"/>
              <a:t>Vérifier le respect du plan.</a:t>
            </a:r>
          </a:p>
        </p:txBody>
      </p:sp>
      <p:sp>
        <p:nvSpPr>
          <p:cNvPr id="31" name="TextBox 30"/>
          <p:cNvSpPr txBox="1"/>
          <p:nvPr/>
        </p:nvSpPr>
        <p:spPr>
          <a:xfrm>
            <a:off x="8385048" y="4956048"/>
            <a:ext cx="3054096" cy="265176"/>
          </a:xfrm>
          <a:prstGeom prst="rect">
            <a:avLst/>
          </a:prstGeom>
          <a:noFill/>
        </p:spPr>
        <p:txBody>
          <a:bodyPr wrap="square" lIns="0" rIns="0" tIns="0" bIns="0">
            <a:spAutoFit/>
          </a:bodyPr>
          <a:lstStyle/>
          <a:p>
            <a:pPr>
              <a:lnSpc>
                <a:spcPct val="104000"/>
              </a:lnSpc>
              <a:spcBef>
                <a:spcPts val="0"/>
              </a:spcBef>
              <a:spcAft>
                <a:spcPts val="0"/>
              </a:spcAft>
              <a:defRPr sz="1050" b="1">
                <a:solidFill>
                  <a:srgbClr val="526B60"/>
                </a:solidFill>
                <a:latin typeface="Aptos"/>
              </a:defRPr>
            </a:pPr>
            <a:r>
              <a:rPr lang="fr-CA"/>
              <a:t>Livrable : changements et validation</a:t>
            </a:r>
          </a:p>
        </p:txBody>
      </p:sp>
      <p:sp>
        <p:nvSpPr>
          <p:cNvPr id="32" name="TextBox 31"/>
          <p:cNvSpPr txBox="1"/>
          <p:nvPr/>
        </p:nvSpPr>
        <p:spPr>
          <a:xfrm>
            <a:off x="8385048" y="5276088"/>
            <a:ext cx="3054096" cy="237744"/>
          </a:xfrm>
          <a:prstGeom prst="rect">
            <a:avLst/>
          </a:prstGeom>
          <a:noFill/>
        </p:spPr>
        <p:txBody>
          <a:bodyPr wrap="square" lIns="0" rIns="0" tIns="0" bIns="0">
            <a:spAutoFit/>
          </a:bodyPr>
          <a:lstStyle/>
          <a:p>
            <a:pPr>
              <a:lnSpc>
                <a:spcPct val="104000"/>
              </a:lnSpc>
              <a:spcBef>
                <a:spcPts val="0"/>
              </a:spcBef>
              <a:spcAft>
                <a:spcPts val="0"/>
              </a:spcAft>
              <a:defRPr sz="1200" b="0">
                <a:solidFill>
                  <a:srgbClr val="00874E"/>
                </a:solidFill>
                <a:latin typeface="Consolas"/>
              </a:defRPr>
            </a:pPr>
            <a:r>
              <a:rPr lang="fr-CA"/>
              <a:t>/rpi-implement</a:t>
            </a:r>
          </a:p>
        </p:txBody>
      </p:sp>
      <p:sp>
        <p:nvSpPr>
          <p:cNvPr id="33" name="Rounded Rectangle 32"/>
          <p:cNvSpPr/>
          <p:nvPr/>
        </p:nvSpPr>
        <p:spPr>
          <a:xfrm>
            <a:off x="548640" y="5760720"/>
            <a:ext cx="11100816" cy="448056"/>
          </a:xfrm>
          <a:prstGeom prst="roundRect">
            <a:avLst>
              <a:gd name="adj" fmla="val 12000"/>
            </a:avLst>
          </a:prstGeom>
          <a:solidFill>
            <a:srgbClr val="003D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758952" y="5879592"/>
            <a:ext cx="10680192" cy="246888"/>
          </a:xfrm>
          <a:prstGeom prst="rect">
            <a:avLst/>
          </a:prstGeom>
          <a:noFill/>
        </p:spPr>
        <p:txBody>
          <a:bodyPr wrap="square" lIns="0" rIns="0" tIns="0" bIns="0">
            <a:spAutoFit/>
          </a:bodyPr>
          <a:lstStyle/>
          <a:p>
            <a:pPr>
              <a:lnSpc>
                <a:spcPct val="104000"/>
              </a:lnSpc>
              <a:spcBef>
                <a:spcPts val="0"/>
              </a:spcBef>
              <a:spcAft>
                <a:spcPts val="0"/>
              </a:spcAft>
              <a:defRPr sz="1300" b="0">
                <a:solidFill>
                  <a:srgbClr val="FFFFFF"/>
                </a:solidFill>
                <a:latin typeface="Aptos"/>
              </a:defRPr>
            </a:pPr>
            <a:r>
              <a:rPr lang="fr-CA"/>
              <a:t>Réutiliser la recherche  |  Réviser le plan  |  Valider les résultats  |  Revenir à la phase pertinente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AF7"/>
        </a:solidFill>
        <a:effectLst/>
      </p:bgPr>
    </p:bg>
    <p:spTree>
      <p:nvGrpSpPr>
        <p:cNvPr id="1" name=""/>
        <p:cNvGrpSpPr/>
        <p:nvPr/>
      </p:nvGrpSpPr>
      <p:grpSpPr/>
      <p:sp>
        <p:nvSpPr>
          <p:cNvPr id="2" name="Rectangle 1"/>
          <p:cNvSpPr/>
          <p:nvPr/>
        </p:nvSpPr>
        <p:spPr>
          <a:xfrm>
            <a:off x="0" y="0"/>
            <a:ext cx="12191999" cy="82296"/>
          </a:xfrm>
          <a:prstGeom prst="rect">
            <a:avLst/>
          </a:prstGeom>
          <a:solidFill>
            <a:srgbClr val="008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30352" y="393192"/>
            <a:ext cx="10058400" cy="256032"/>
          </a:xfrm>
          <a:prstGeom prst="rect">
            <a:avLst/>
          </a:prstGeom>
          <a:noFill/>
        </p:spPr>
        <p:txBody>
          <a:bodyPr wrap="square" lIns="0" rIns="0" tIns="0" bIns="0">
            <a:spAutoFit/>
          </a:bodyPr>
          <a:lstStyle/>
          <a:p>
            <a:pPr>
              <a:lnSpc>
                <a:spcPct val="104000"/>
              </a:lnSpc>
              <a:spcBef>
                <a:spcPts val="0"/>
              </a:spcBef>
              <a:spcAft>
                <a:spcPts val="0"/>
              </a:spcAft>
              <a:defRPr sz="1100" b="1">
                <a:solidFill>
                  <a:srgbClr val="00874E"/>
                </a:solidFill>
                <a:latin typeface="Aptos"/>
              </a:defRPr>
            </a:pPr>
            <a:r>
              <a:rPr lang="fr-CA"/>
              <a:t>GITHUB COPILOT  /  VS CODE</a:t>
            </a:r>
          </a:p>
        </p:txBody>
      </p:sp>
      <p:sp>
        <p:nvSpPr>
          <p:cNvPr id="4" name="TextBox 3"/>
          <p:cNvSpPr txBox="1"/>
          <p:nvPr/>
        </p:nvSpPr>
        <p:spPr>
          <a:xfrm>
            <a:off x="530352" y="850392"/>
            <a:ext cx="11109960" cy="594360"/>
          </a:xfrm>
          <a:prstGeom prst="rect">
            <a:avLst/>
          </a:prstGeom>
          <a:noFill/>
        </p:spPr>
        <p:txBody>
          <a:bodyPr wrap="square" lIns="0" rIns="0" tIns="0" bIns="0">
            <a:spAutoFit/>
          </a:bodyPr>
          <a:lstStyle/>
          <a:p>
            <a:pPr>
              <a:lnSpc>
                <a:spcPct val="104000"/>
              </a:lnSpc>
              <a:spcBef>
                <a:spcPts val="0"/>
              </a:spcBef>
              <a:spcAft>
                <a:spcPts val="0"/>
              </a:spcAft>
              <a:defRPr sz="2800" b="1">
                <a:solidFill>
                  <a:srgbClr val="153A2D"/>
                </a:solidFill>
                <a:latin typeface="Aptos"/>
              </a:defRPr>
            </a:pPr>
            <a:r>
              <a:rPr lang="fr-CA"/>
              <a:t>Adapter le modèle au niveau d’incertitude</a:t>
            </a:r>
          </a:p>
        </p:txBody>
      </p:sp>
      <p:sp>
        <p:nvSpPr>
          <p:cNvPr id="5" name="TextBox 4"/>
          <p:cNvSpPr txBox="1"/>
          <p:nvPr/>
        </p:nvSpPr>
        <p:spPr>
          <a:xfrm>
            <a:off x="548640" y="1508760"/>
            <a:ext cx="11018520" cy="548640"/>
          </a:xfrm>
          <a:prstGeom prst="rect">
            <a:avLst/>
          </a:prstGeom>
          <a:noFill/>
        </p:spPr>
        <p:txBody>
          <a:bodyPr wrap="square" lIns="0" rIns="0" tIns="0" bIns="0">
            <a:spAutoFit/>
          </a:bodyPr>
          <a:lstStyle/>
          <a:p>
            <a:pPr>
              <a:lnSpc>
                <a:spcPct val="104000"/>
              </a:lnSpc>
              <a:spcBef>
                <a:spcPts val="0"/>
              </a:spcBef>
              <a:spcAft>
                <a:spcPts val="0"/>
              </a:spcAft>
              <a:defRPr sz="1700" b="0">
                <a:solidFill>
                  <a:srgbClr val="526B60"/>
                </a:solidFill>
                <a:latin typeface="Aptos"/>
              </a:defRPr>
            </a:pPr>
            <a:r>
              <a:rPr lang="fr-CA"/>
              <a:t>Utiliser le routage ou choisir le modèle. Monter en capacité lorsque les résultats le justifient.</a:t>
            </a:r>
          </a:p>
        </p:txBody>
      </p:sp>
      <p:sp>
        <p:nvSpPr>
          <p:cNvPr id="6" name="TextBox 5"/>
          <p:cNvSpPr txBox="1"/>
          <p:nvPr/>
        </p:nvSpPr>
        <p:spPr>
          <a:xfrm>
            <a:off x="530352" y="6492240"/>
            <a:ext cx="8961120" cy="173736"/>
          </a:xfrm>
          <a:prstGeom prst="rect">
            <a:avLst/>
          </a:prstGeom>
          <a:noFill/>
        </p:spPr>
        <p:txBody>
          <a:bodyPr wrap="square" lIns="0" rIns="0" tIns="0" bIns="0">
            <a:spAutoFit/>
          </a:bodyPr>
          <a:lstStyle/>
          <a:p>
            <a:pPr>
              <a:lnSpc>
                <a:spcPct val="104000"/>
              </a:lnSpc>
              <a:spcBef>
                <a:spcPts val="0"/>
              </a:spcBef>
              <a:spcAft>
                <a:spcPts val="0"/>
              </a:spcAft>
              <a:defRPr sz="800" b="0">
                <a:solidFill>
                  <a:srgbClr val="526B60"/>
                </a:solidFill>
                <a:latin typeface="Aptos"/>
              </a:defRPr>
            </a:pPr>
            <a:r>
              <a:rPr lang="fr-CA"/>
              <a:t>COULEURS INSPIRÉES DE DESJARDINS  /  COPILOT ET SCIENCE DES DONNÉES</a:t>
            </a:r>
          </a:p>
        </p:txBody>
      </p:sp>
      <p:sp>
        <p:nvSpPr>
          <p:cNvPr id="7" name="TextBox 6"/>
          <p:cNvSpPr txBox="1"/>
          <p:nvPr/>
        </p:nvSpPr>
        <p:spPr>
          <a:xfrm>
            <a:off x="9646920" y="6473952"/>
            <a:ext cx="1325880" cy="210312"/>
          </a:xfrm>
          <a:prstGeom prst="rect">
            <a:avLst/>
          </a:prstGeom>
          <a:noFill/>
        </p:spPr>
        <p:txBody>
          <a:bodyPr wrap="square" lIns="0" rIns="0" tIns="0" bIns="0">
            <a:spAutoFit/>
          </a:bodyPr>
          <a:lstStyle/>
          <a:p>
            <a:pPr>
              <a:lnSpc>
                <a:spcPct val="104000"/>
              </a:lnSpc>
              <a:spcBef>
                <a:spcPts val="0"/>
              </a:spcBef>
              <a:spcAft>
                <a:spcPts val="0"/>
              </a:spcAft>
              <a:defRPr sz="900" b="0">
                <a:solidFill>
                  <a:srgbClr val="526B60"/>
                </a:solidFill>
                <a:latin typeface="Aptos"/>
              </a:defRPr>
            </a:pPr>
            <a:r>
              <a:rPr lang="fr-CA">
                <a:hlinkClick r:id="rId2"/>
              </a:rPr>
              <a:t>Source / référence</a:t>
            </a:r>
          </a:p>
        </p:txBody>
      </p:sp>
      <p:sp>
        <p:nvSpPr>
          <p:cNvPr id="8" name="TextBox 7"/>
          <p:cNvSpPr txBox="1"/>
          <p:nvPr/>
        </p:nvSpPr>
        <p:spPr>
          <a:xfrm>
            <a:off x="11082528" y="6455664"/>
            <a:ext cx="502920" cy="237744"/>
          </a:xfrm>
          <a:prstGeom prst="rect">
            <a:avLst/>
          </a:prstGeom>
          <a:noFill/>
        </p:spPr>
        <p:txBody>
          <a:bodyPr wrap="square" lIns="0" rIns="0" tIns="0" bIns="0">
            <a:spAutoFit/>
          </a:bodyPr>
          <a:lstStyle/>
          <a:p>
            <a:pPr>
              <a:lnSpc>
                <a:spcPct val="104000"/>
              </a:lnSpc>
              <a:spcBef>
                <a:spcPts val="0"/>
              </a:spcBef>
              <a:spcAft>
                <a:spcPts val="0"/>
              </a:spcAft>
              <a:defRPr sz="900" b="1">
                <a:solidFill>
                  <a:srgbClr val="526B60"/>
                </a:solidFill>
                <a:latin typeface="Aptos"/>
              </a:defRPr>
            </a:pPr>
            <a:r>
              <a:rPr lang="fr-CA"/>
              <a:t>04 / 05</a:t>
            </a:r>
          </a:p>
        </p:txBody>
      </p:sp>
      <p:sp>
        <p:nvSpPr>
          <p:cNvPr id="9" name="Rounded Rectangle 8"/>
          <p:cNvSpPr/>
          <p:nvPr/>
        </p:nvSpPr>
        <p:spPr>
          <a:xfrm>
            <a:off x="548640" y="2267712"/>
            <a:ext cx="3749039" cy="3520440"/>
          </a:xfrm>
          <a:prstGeom prst="roundRect">
            <a:avLst>
              <a:gd name="adj" fmla="val 12000"/>
            </a:avLst>
          </a:prstGeom>
          <a:solidFill>
            <a:srgbClr val="003D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95528" y="2551176"/>
            <a:ext cx="3236976" cy="256032"/>
          </a:xfrm>
          <a:prstGeom prst="rect">
            <a:avLst/>
          </a:prstGeom>
          <a:noFill/>
        </p:spPr>
        <p:txBody>
          <a:bodyPr wrap="square" lIns="0" rIns="0" tIns="0" bIns="0">
            <a:spAutoFit/>
          </a:bodyPr>
          <a:lstStyle/>
          <a:p>
            <a:pPr>
              <a:lnSpc>
                <a:spcPct val="104000"/>
              </a:lnSpc>
              <a:spcBef>
                <a:spcPts val="0"/>
              </a:spcBef>
              <a:spcAft>
                <a:spcPts val="0"/>
              </a:spcAft>
              <a:defRPr sz="1100" b="1">
                <a:solidFill>
                  <a:srgbClr val="C1E88A"/>
                </a:solidFill>
                <a:latin typeface="Aptos"/>
              </a:defRPr>
            </a:pPr>
            <a:r>
              <a:rPr lang="fr-CA"/>
              <a:t>ROUTAGE AUTOMATIQUE</a:t>
            </a:r>
          </a:p>
        </p:txBody>
      </p:sp>
      <p:sp>
        <p:nvSpPr>
          <p:cNvPr id="11" name="TextBox 10"/>
          <p:cNvSpPr txBox="1"/>
          <p:nvPr/>
        </p:nvSpPr>
        <p:spPr>
          <a:xfrm>
            <a:off x="795528" y="2971800"/>
            <a:ext cx="3246120" cy="475488"/>
          </a:xfrm>
          <a:prstGeom prst="rect">
            <a:avLst/>
          </a:prstGeom>
          <a:noFill/>
        </p:spPr>
        <p:txBody>
          <a:bodyPr wrap="square" lIns="0" rIns="0" tIns="0" bIns="0">
            <a:spAutoFit/>
          </a:bodyPr>
          <a:lstStyle/>
          <a:p>
            <a:pPr>
              <a:lnSpc>
                <a:spcPct val="104000"/>
              </a:lnSpc>
              <a:spcBef>
                <a:spcPts val="0"/>
              </a:spcBef>
              <a:spcAft>
                <a:spcPts val="0"/>
              </a:spcAft>
              <a:defRPr sz="2500" b="1">
                <a:solidFill>
                  <a:srgbClr val="FFFFFF"/>
                </a:solidFill>
                <a:latin typeface="Aptos"/>
              </a:defRPr>
            </a:pPr>
            <a:r>
              <a:rPr lang="fr-CA"/>
              <a:t>Auto / Hydrafusion*</a:t>
            </a:r>
          </a:p>
        </p:txBody>
      </p:sp>
      <p:sp>
        <p:nvSpPr>
          <p:cNvPr id="12" name="TextBox 11"/>
          <p:cNvSpPr txBox="1"/>
          <p:nvPr/>
        </p:nvSpPr>
        <p:spPr>
          <a:xfrm>
            <a:off x="795528" y="3685032"/>
            <a:ext cx="3182112" cy="923544"/>
          </a:xfrm>
          <a:prstGeom prst="rect">
            <a:avLst/>
          </a:prstGeom>
          <a:noFill/>
        </p:spPr>
        <p:txBody>
          <a:bodyPr wrap="square" lIns="0" rIns="0" tIns="0" bIns="0">
            <a:spAutoFit/>
          </a:bodyPr>
          <a:lstStyle/>
          <a:p>
            <a:pPr>
              <a:lnSpc>
                <a:spcPct val="104000"/>
              </a:lnSpc>
              <a:spcBef>
                <a:spcPts val="0"/>
              </a:spcBef>
              <a:spcAft>
                <a:spcPts val="0"/>
              </a:spcAft>
              <a:defRPr sz="2000" b="0">
                <a:solidFill>
                  <a:srgbClr val="FFFFFF"/>
                </a:solidFill>
                <a:latin typeface="Aptos"/>
              </a:defRPr>
            </a:pPr>
            <a:r>
              <a:rPr lang="fr-CA"/>
              <a:t>Laisser le routage équilibrer</a:t>
            </a:r>
          </a:p>
          <a:p>
            <a:pPr>
              <a:lnSpc>
                <a:spcPct val="104000"/>
              </a:lnSpc>
              <a:spcBef>
                <a:spcPts val="0"/>
              </a:spcBef>
              <a:spcAft>
                <a:spcPts val="0"/>
              </a:spcAft>
              <a:defRPr sz="2000" b="0">
                <a:solidFill>
                  <a:srgbClr val="FFFFFF"/>
                </a:solidFill>
                <a:latin typeface="Aptos"/>
              </a:defRPr>
            </a:pPr>
            <a:r>
              <a:rPr lang="fr-CA"/>
              <a:t>capacité, latence et coût.</a:t>
            </a:r>
          </a:p>
        </p:txBody>
      </p:sp>
      <p:sp>
        <p:nvSpPr>
          <p:cNvPr id="13" name="TextBox 12"/>
          <p:cNvSpPr txBox="1"/>
          <p:nvPr/>
        </p:nvSpPr>
        <p:spPr>
          <a:xfrm>
            <a:off x="795528" y="4846320"/>
            <a:ext cx="3182112" cy="594360"/>
          </a:xfrm>
          <a:prstGeom prst="rect">
            <a:avLst/>
          </a:prstGeom>
          <a:noFill/>
        </p:spPr>
        <p:txBody>
          <a:bodyPr wrap="square" lIns="0" rIns="0" tIns="0" bIns="0">
            <a:spAutoFit/>
          </a:bodyPr>
          <a:lstStyle/>
          <a:p>
            <a:pPr>
              <a:lnSpc>
                <a:spcPct val="104000"/>
              </a:lnSpc>
              <a:spcBef>
                <a:spcPts val="0"/>
              </a:spcBef>
              <a:spcAft>
                <a:spcPts val="0"/>
              </a:spcAft>
              <a:defRPr sz="1400" b="0">
                <a:solidFill>
                  <a:srgbClr val="D6EBDD"/>
                </a:solidFill>
                <a:latin typeface="Aptos"/>
              </a:defRPr>
            </a:pPr>
            <a:r>
              <a:rPr lang="fr-CA"/>
              <a:t>Utiliser les options approuvées.</a:t>
            </a:r>
          </a:p>
          <a:p>
            <a:pPr>
              <a:lnSpc>
                <a:spcPct val="104000"/>
              </a:lnSpc>
              <a:spcBef>
                <a:spcPts val="0"/>
              </a:spcBef>
              <a:spcAft>
                <a:spcPts val="0"/>
              </a:spcAft>
              <a:defRPr sz="1400" b="0">
                <a:solidFill>
                  <a:srgbClr val="D6EBDD"/>
                </a:solidFill>
                <a:latin typeface="Aptos"/>
              </a:defRPr>
            </a:pPr>
            <a:r>
              <a:rPr lang="fr-CA"/>
              <a:t>Vérifier le sélecteur et les politiques.</a:t>
            </a:r>
          </a:p>
        </p:txBody>
      </p:sp>
      <p:sp>
        <p:nvSpPr>
          <p:cNvPr id="14" name="TextBox 13"/>
          <p:cNvSpPr txBox="1"/>
          <p:nvPr/>
        </p:nvSpPr>
        <p:spPr>
          <a:xfrm>
            <a:off x="4617720" y="2331720"/>
            <a:ext cx="6766560" cy="256032"/>
          </a:xfrm>
          <a:prstGeom prst="rect">
            <a:avLst/>
          </a:prstGeom>
          <a:noFill/>
        </p:spPr>
        <p:txBody>
          <a:bodyPr wrap="square" lIns="0" rIns="0" tIns="0" bIns="0">
            <a:spAutoFit/>
          </a:bodyPr>
          <a:lstStyle/>
          <a:p>
            <a:pPr>
              <a:lnSpc>
                <a:spcPct val="104000"/>
              </a:lnSpc>
              <a:spcBef>
                <a:spcPts val="0"/>
              </a:spcBef>
              <a:spcAft>
                <a:spcPts val="0"/>
              </a:spcAft>
              <a:defRPr sz="1100" b="1">
                <a:solidFill>
                  <a:srgbClr val="00874E"/>
                </a:solidFill>
                <a:latin typeface="Aptos"/>
              </a:defRPr>
            </a:pPr>
            <a:r>
              <a:rPr lang="fr-CA"/>
              <a:t>CHOIX MANUEL DE LA CAPACITÉ</a:t>
            </a:r>
          </a:p>
        </p:txBody>
      </p:sp>
      <p:sp>
        <p:nvSpPr>
          <p:cNvPr id="15" name="Rounded Rectangle 14"/>
          <p:cNvSpPr/>
          <p:nvPr/>
        </p:nvSpPr>
        <p:spPr>
          <a:xfrm>
            <a:off x="4608576" y="2761488"/>
            <a:ext cx="7031736" cy="914400"/>
          </a:xfrm>
          <a:prstGeom prst="roundRect">
            <a:avLst>
              <a:gd name="adj" fmla="val 12000"/>
            </a:avLst>
          </a:prstGeom>
          <a:solidFill>
            <a:srgbClr val="FFFFFF"/>
          </a:solidFill>
          <a:ln>
            <a:solidFill>
              <a:srgbClr val="D4E4D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800600" y="2944368"/>
            <a:ext cx="1563624" cy="576072"/>
          </a:xfrm>
          <a:prstGeom prst="rect">
            <a:avLst/>
          </a:prstGeom>
          <a:noFill/>
        </p:spPr>
        <p:txBody>
          <a:bodyPr wrap="square" lIns="0" rIns="0" tIns="0" bIns="0">
            <a:spAutoFit/>
          </a:bodyPr>
          <a:lstStyle/>
          <a:p>
            <a:pPr>
              <a:lnSpc>
                <a:spcPct val="104000"/>
              </a:lnSpc>
              <a:spcBef>
                <a:spcPts val="0"/>
              </a:spcBef>
              <a:spcAft>
                <a:spcPts val="0"/>
              </a:spcAft>
              <a:defRPr sz="1050" b="1">
                <a:solidFill>
                  <a:srgbClr val="00874E"/>
                </a:solidFill>
                <a:latin typeface="Aptos"/>
              </a:defRPr>
            </a:pPr>
            <a:r>
              <a:rPr lang="fr-CA"/>
              <a:t>ÉLEVÉE</a:t>
            </a:r>
          </a:p>
        </p:txBody>
      </p:sp>
      <p:sp>
        <p:nvSpPr>
          <p:cNvPr id="17" name="TextBox 16"/>
          <p:cNvSpPr txBox="1"/>
          <p:nvPr/>
        </p:nvSpPr>
        <p:spPr>
          <a:xfrm>
            <a:off x="6510528" y="2852928"/>
            <a:ext cx="4846320" cy="292608"/>
          </a:xfrm>
          <a:prstGeom prst="rect">
            <a:avLst/>
          </a:prstGeom>
          <a:noFill/>
        </p:spPr>
        <p:txBody>
          <a:bodyPr wrap="square" lIns="0" rIns="0" tIns="0" bIns="0">
            <a:spAutoFit/>
          </a:bodyPr>
          <a:lstStyle/>
          <a:p>
            <a:pPr>
              <a:lnSpc>
                <a:spcPct val="104000"/>
              </a:lnSpc>
              <a:spcBef>
                <a:spcPts val="0"/>
              </a:spcBef>
              <a:spcAft>
                <a:spcPts val="0"/>
              </a:spcAft>
              <a:defRPr sz="1800" b="1">
                <a:solidFill>
                  <a:srgbClr val="153A2D"/>
                </a:solidFill>
                <a:latin typeface="Aptos"/>
              </a:defRPr>
            </a:pPr>
            <a:r>
              <a:rPr lang="fr-CA"/>
              <a:t>Recherche + regard critique</a:t>
            </a:r>
          </a:p>
        </p:txBody>
      </p:sp>
      <p:sp>
        <p:nvSpPr>
          <p:cNvPr id="18" name="TextBox 17"/>
          <p:cNvSpPr txBox="1"/>
          <p:nvPr/>
        </p:nvSpPr>
        <p:spPr>
          <a:xfrm>
            <a:off x="6510528" y="3200400"/>
            <a:ext cx="4846320" cy="438912"/>
          </a:xfrm>
          <a:prstGeom prst="rect">
            <a:avLst/>
          </a:prstGeom>
          <a:noFill/>
        </p:spPr>
        <p:txBody>
          <a:bodyPr wrap="square" lIns="0" rIns="0" tIns="0" bIns="0">
            <a:spAutoFit/>
          </a:bodyPr>
          <a:lstStyle/>
          <a:p>
            <a:pPr>
              <a:lnSpc>
                <a:spcPct val="104000"/>
              </a:lnSpc>
              <a:spcBef>
                <a:spcPts val="0"/>
              </a:spcBef>
              <a:spcAft>
                <a:spcPts val="0"/>
              </a:spcAft>
              <a:defRPr sz="1200" b="0">
                <a:solidFill>
                  <a:srgbClr val="526B60"/>
                </a:solidFill>
                <a:latin typeface="Aptos"/>
              </a:defRPr>
            </a:pPr>
            <a:r>
              <a:rPr lang="fr-CA"/>
              <a:t>Questionner les hypothèses, comparer les approches,</a:t>
            </a:r>
          </a:p>
          <a:p>
            <a:pPr>
              <a:lnSpc>
                <a:spcPct val="104000"/>
              </a:lnSpc>
              <a:spcBef>
                <a:spcPts val="0"/>
              </a:spcBef>
              <a:spcAft>
                <a:spcPts val="0"/>
              </a:spcAft>
              <a:defRPr sz="1200" b="0">
                <a:solidFill>
                  <a:srgbClr val="526B60"/>
                </a:solidFill>
                <a:latin typeface="Aptos"/>
              </a:defRPr>
            </a:pPr>
            <a:r>
              <a:rPr lang="fr-CA"/>
              <a:t>chercher les fuites et les contre-exemples.</a:t>
            </a:r>
          </a:p>
        </p:txBody>
      </p:sp>
      <p:sp>
        <p:nvSpPr>
          <p:cNvPr id="19" name="Rounded Rectangle 18"/>
          <p:cNvSpPr/>
          <p:nvPr/>
        </p:nvSpPr>
        <p:spPr>
          <a:xfrm>
            <a:off x="4608576" y="3776472"/>
            <a:ext cx="7031736" cy="914400"/>
          </a:xfrm>
          <a:prstGeom prst="roundRect">
            <a:avLst>
              <a:gd name="adj" fmla="val 12000"/>
            </a:avLst>
          </a:prstGeom>
          <a:solidFill>
            <a:srgbClr val="FFFFFF"/>
          </a:solidFill>
          <a:ln>
            <a:solidFill>
              <a:srgbClr val="D4E4D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4800600" y="3959352"/>
            <a:ext cx="1563624" cy="576072"/>
          </a:xfrm>
          <a:prstGeom prst="rect">
            <a:avLst/>
          </a:prstGeom>
          <a:noFill/>
        </p:spPr>
        <p:txBody>
          <a:bodyPr wrap="square" lIns="0" rIns="0" tIns="0" bIns="0">
            <a:spAutoFit/>
          </a:bodyPr>
          <a:lstStyle/>
          <a:p>
            <a:pPr>
              <a:lnSpc>
                <a:spcPct val="104000"/>
              </a:lnSpc>
              <a:spcBef>
                <a:spcPts val="0"/>
              </a:spcBef>
              <a:spcAft>
                <a:spcPts val="0"/>
              </a:spcAft>
              <a:defRPr sz="1050" b="1">
                <a:solidFill>
                  <a:srgbClr val="00874E"/>
                </a:solidFill>
                <a:latin typeface="Aptos"/>
              </a:defRPr>
            </a:pPr>
            <a:r>
              <a:rPr lang="fr-CA"/>
              <a:t>MOYENNE</a:t>
            </a:r>
          </a:p>
        </p:txBody>
      </p:sp>
      <p:sp>
        <p:nvSpPr>
          <p:cNvPr id="21" name="TextBox 20"/>
          <p:cNvSpPr txBox="1"/>
          <p:nvPr/>
        </p:nvSpPr>
        <p:spPr>
          <a:xfrm>
            <a:off x="6510528" y="3867911"/>
            <a:ext cx="4846320" cy="292608"/>
          </a:xfrm>
          <a:prstGeom prst="rect">
            <a:avLst/>
          </a:prstGeom>
          <a:noFill/>
        </p:spPr>
        <p:txBody>
          <a:bodyPr wrap="square" lIns="0" rIns="0" tIns="0" bIns="0">
            <a:spAutoFit/>
          </a:bodyPr>
          <a:lstStyle/>
          <a:p>
            <a:pPr>
              <a:lnSpc>
                <a:spcPct val="104000"/>
              </a:lnSpc>
              <a:spcBef>
                <a:spcPts val="0"/>
              </a:spcBef>
              <a:spcAft>
                <a:spcPts val="0"/>
              </a:spcAft>
              <a:defRPr sz="1800" b="1">
                <a:solidFill>
                  <a:srgbClr val="153A2D"/>
                </a:solidFill>
                <a:latin typeface="Aptos"/>
              </a:defRPr>
            </a:pPr>
            <a:r>
              <a:rPr lang="fr-CA"/>
              <a:t>Planification</a:t>
            </a:r>
          </a:p>
        </p:txBody>
      </p:sp>
      <p:sp>
        <p:nvSpPr>
          <p:cNvPr id="22" name="TextBox 21"/>
          <p:cNvSpPr txBox="1"/>
          <p:nvPr/>
        </p:nvSpPr>
        <p:spPr>
          <a:xfrm>
            <a:off x="6510528" y="4215383"/>
            <a:ext cx="4846320" cy="438912"/>
          </a:xfrm>
          <a:prstGeom prst="rect">
            <a:avLst/>
          </a:prstGeom>
          <a:noFill/>
        </p:spPr>
        <p:txBody>
          <a:bodyPr wrap="square" lIns="0" rIns="0" tIns="0" bIns="0">
            <a:spAutoFit/>
          </a:bodyPr>
          <a:lstStyle/>
          <a:p>
            <a:pPr>
              <a:lnSpc>
                <a:spcPct val="104000"/>
              </a:lnSpc>
              <a:spcBef>
                <a:spcPts val="0"/>
              </a:spcBef>
              <a:spcAft>
                <a:spcPts val="0"/>
              </a:spcAft>
              <a:defRPr sz="1200" b="0">
                <a:solidFill>
                  <a:srgbClr val="526B60"/>
                </a:solidFill>
                <a:latin typeface="Aptos"/>
              </a:defRPr>
            </a:pPr>
            <a:r>
              <a:rPr lang="fr-CA"/>
              <a:t>Définir les tâches, les dépendances</a:t>
            </a:r>
          </a:p>
          <a:p>
            <a:pPr>
              <a:lnSpc>
                <a:spcPct val="104000"/>
              </a:lnSpc>
              <a:spcBef>
                <a:spcPts val="0"/>
              </a:spcBef>
              <a:spcAft>
                <a:spcPts val="0"/>
              </a:spcAft>
              <a:defRPr sz="1200" b="0">
                <a:solidFill>
                  <a:srgbClr val="526B60"/>
                </a:solidFill>
                <a:latin typeface="Aptos"/>
              </a:defRPr>
            </a:pPr>
            <a:r>
              <a:rPr lang="fr-CA"/>
              <a:t>et les critères d’acceptation mesurables.</a:t>
            </a:r>
          </a:p>
        </p:txBody>
      </p:sp>
      <p:sp>
        <p:nvSpPr>
          <p:cNvPr id="23" name="Rounded Rectangle 22"/>
          <p:cNvSpPr/>
          <p:nvPr/>
        </p:nvSpPr>
        <p:spPr>
          <a:xfrm>
            <a:off x="4608576" y="4791456"/>
            <a:ext cx="7031736" cy="914400"/>
          </a:xfrm>
          <a:prstGeom prst="roundRect">
            <a:avLst>
              <a:gd name="adj" fmla="val 12000"/>
            </a:avLst>
          </a:prstGeom>
          <a:solidFill>
            <a:srgbClr val="FFFFFF"/>
          </a:solidFill>
          <a:ln>
            <a:solidFill>
              <a:srgbClr val="D4E4D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4800600" y="4974336"/>
            <a:ext cx="1563624" cy="576072"/>
          </a:xfrm>
          <a:prstGeom prst="rect">
            <a:avLst/>
          </a:prstGeom>
          <a:noFill/>
        </p:spPr>
        <p:txBody>
          <a:bodyPr wrap="square" lIns="0" rIns="0" tIns="0" bIns="0">
            <a:spAutoFit/>
          </a:bodyPr>
          <a:lstStyle/>
          <a:p>
            <a:pPr>
              <a:lnSpc>
                <a:spcPct val="104000"/>
              </a:lnSpc>
              <a:spcBef>
                <a:spcPts val="0"/>
              </a:spcBef>
              <a:spcAft>
                <a:spcPts val="0"/>
              </a:spcAft>
              <a:defRPr sz="1050" b="1">
                <a:solidFill>
                  <a:srgbClr val="00874E"/>
                </a:solidFill>
                <a:latin typeface="Aptos"/>
              </a:defRPr>
            </a:pPr>
            <a:r>
              <a:rPr lang="fr-CA"/>
              <a:t>FAIBLE / MOYENNE</a:t>
            </a:r>
          </a:p>
        </p:txBody>
      </p:sp>
      <p:sp>
        <p:nvSpPr>
          <p:cNvPr id="25" name="TextBox 24"/>
          <p:cNvSpPr txBox="1"/>
          <p:nvPr/>
        </p:nvSpPr>
        <p:spPr>
          <a:xfrm>
            <a:off x="6510528" y="4882896"/>
            <a:ext cx="4846320" cy="292608"/>
          </a:xfrm>
          <a:prstGeom prst="rect">
            <a:avLst/>
          </a:prstGeom>
          <a:noFill/>
        </p:spPr>
        <p:txBody>
          <a:bodyPr wrap="square" lIns="0" rIns="0" tIns="0" bIns="0">
            <a:spAutoFit/>
          </a:bodyPr>
          <a:lstStyle/>
          <a:p>
            <a:pPr>
              <a:lnSpc>
                <a:spcPct val="104000"/>
              </a:lnSpc>
              <a:spcBef>
                <a:spcPts val="0"/>
              </a:spcBef>
              <a:spcAft>
                <a:spcPts val="0"/>
              </a:spcAft>
              <a:defRPr sz="1800" b="1">
                <a:solidFill>
                  <a:srgbClr val="153A2D"/>
                </a:solidFill>
                <a:latin typeface="Aptos"/>
              </a:defRPr>
            </a:pPr>
            <a:r>
              <a:rPr lang="fr-CA"/>
              <a:t>Implémentation</a:t>
            </a:r>
          </a:p>
        </p:txBody>
      </p:sp>
      <p:sp>
        <p:nvSpPr>
          <p:cNvPr id="26" name="TextBox 25"/>
          <p:cNvSpPr txBox="1"/>
          <p:nvPr/>
        </p:nvSpPr>
        <p:spPr>
          <a:xfrm>
            <a:off x="6510528" y="5230368"/>
            <a:ext cx="4846320" cy="438912"/>
          </a:xfrm>
          <a:prstGeom prst="rect">
            <a:avLst/>
          </a:prstGeom>
          <a:noFill/>
        </p:spPr>
        <p:txBody>
          <a:bodyPr wrap="square" lIns="0" rIns="0" tIns="0" bIns="0">
            <a:spAutoFit/>
          </a:bodyPr>
          <a:lstStyle/>
          <a:p>
            <a:pPr>
              <a:lnSpc>
                <a:spcPct val="104000"/>
              </a:lnSpc>
              <a:spcBef>
                <a:spcPts val="0"/>
              </a:spcBef>
              <a:spcAft>
                <a:spcPts val="0"/>
              </a:spcAft>
              <a:defRPr sz="1200" b="0">
                <a:solidFill>
                  <a:srgbClr val="526B60"/>
                </a:solidFill>
                <a:latin typeface="Aptos"/>
              </a:defRPr>
            </a:pPr>
            <a:r>
              <a:rPr lang="fr-CA"/>
              <a:t>Faible pour le courant; moyenne pour le complexe.</a:t>
            </a:r>
          </a:p>
          <a:p>
            <a:pPr>
              <a:lnSpc>
                <a:spcPct val="104000"/>
              </a:lnSpc>
              <a:spcBef>
                <a:spcPts val="0"/>
              </a:spcBef>
              <a:spcAft>
                <a:spcPts val="0"/>
              </a:spcAft>
              <a:defRPr sz="1200" b="0">
                <a:solidFill>
                  <a:srgbClr val="526B60"/>
                </a:solidFill>
                <a:latin typeface="Aptos"/>
              </a:defRPr>
            </a:pPr>
            <a:r>
              <a:rPr lang="fr-CA"/>
              <a:t>Monter en capacité si les difficultés persistent.</a:t>
            </a:r>
          </a:p>
        </p:txBody>
      </p:sp>
      <p:sp>
        <p:nvSpPr>
          <p:cNvPr id="27" name="TextBox 26"/>
          <p:cNvSpPr txBox="1"/>
          <p:nvPr/>
        </p:nvSpPr>
        <p:spPr>
          <a:xfrm>
            <a:off x="566928" y="5971032"/>
            <a:ext cx="10972800" cy="310896"/>
          </a:xfrm>
          <a:prstGeom prst="rect">
            <a:avLst/>
          </a:prstGeom>
          <a:noFill/>
        </p:spPr>
        <p:txBody>
          <a:bodyPr wrap="square" lIns="0" rIns="0" tIns="0" bIns="0">
            <a:spAutoFit/>
          </a:bodyPr>
          <a:lstStyle/>
          <a:p>
            <a:pPr>
              <a:lnSpc>
                <a:spcPct val="104000"/>
              </a:lnSpc>
              <a:spcBef>
                <a:spcPts val="0"/>
              </a:spcBef>
              <a:spcAft>
                <a:spcPts val="0"/>
              </a:spcAft>
              <a:defRPr sz="1100" b="0">
                <a:solidFill>
                  <a:srgbClr val="526B60"/>
                </a:solidFill>
                <a:latin typeface="Aptos"/>
              </a:defRPr>
            </a:pPr>
            <a:r>
              <a:rPr lang="fr-CA"/>
              <a:t>*Hydrafusion dépend de votre configuration. Ces niveaux sont des repères de capacité, pas des catégories de produits.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AF7"/>
        </a:solidFill>
        <a:effectLst/>
      </p:bgPr>
    </p:bg>
    <p:spTree>
      <p:nvGrpSpPr>
        <p:cNvPr id="1" name=""/>
        <p:cNvGrpSpPr/>
        <p:nvPr/>
      </p:nvGrpSpPr>
      <p:grpSpPr/>
      <p:sp>
        <p:nvSpPr>
          <p:cNvPr id="2" name="Rectangle 1"/>
          <p:cNvSpPr/>
          <p:nvPr/>
        </p:nvSpPr>
        <p:spPr>
          <a:xfrm>
            <a:off x="0" y="0"/>
            <a:ext cx="12191999" cy="82296"/>
          </a:xfrm>
          <a:prstGeom prst="rect">
            <a:avLst/>
          </a:prstGeom>
          <a:solidFill>
            <a:srgbClr val="008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30352" y="393192"/>
            <a:ext cx="10058400" cy="256032"/>
          </a:xfrm>
          <a:prstGeom prst="rect">
            <a:avLst/>
          </a:prstGeom>
          <a:noFill/>
        </p:spPr>
        <p:txBody>
          <a:bodyPr wrap="square" lIns="0" rIns="0" tIns="0" bIns="0">
            <a:spAutoFit/>
          </a:bodyPr>
          <a:lstStyle/>
          <a:p>
            <a:pPr>
              <a:lnSpc>
                <a:spcPct val="104000"/>
              </a:lnSpc>
              <a:spcBef>
                <a:spcPts val="0"/>
              </a:spcBef>
              <a:spcAft>
                <a:spcPts val="0"/>
              </a:spcAft>
              <a:defRPr sz="1100" b="1">
                <a:solidFill>
                  <a:srgbClr val="00874E"/>
                </a:solidFill>
                <a:latin typeface="Aptos"/>
              </a:defRPr>
            </a:pPr>
            <a:r>
              <a:rPr lang="fr-CA"/>
              <a:t>GITHUB COPILOT  /  VS CODE</a:t>
            </a:r>
          </a:p>
        </p:txBody>
      </p:sp>
      <p:sp>
        <p:nvSpPr>
          <p:cNvPr id="4" name="TextBox 3"/>
          <p:cNvSpPr txBox="1"/>
          <p:nvPr/>
        </p:nvSpPr>
        <p:spPr>
          <a:xfrm>
            <a:off x="530352" y="850392"/>
            <a:ext cx="11109960" cy="594360"/>
          </a:xfrm>
          <a:prstGeom prst="rect">
            <a:avLst/>
          </a:prstGeom>
          <a:noFill/>
        </p:spPr>
        <p:txBody>
          <a:bodyPr wrap="square" lIns="0" rIns="0" tIns="0" bIns="0">
            <a:spAutoFit/>
          </a:bodyPr>
          <a:lstStyle/>
          <a:p>
            <a:pPr>
              <a:lnSpc>
                <a:spcPct val="104000"/>
              </a:lnSpc>
              <a:spcBef>
                <a:spcPts val="0"/>
              </a:spcBef>
              <a:spcAft>
                <a:spcPts val="0"/>
              </a:spcAft>
              <a:defRPr sz="2800" b="1">
                <a:solidFill>
                  <a:srgbClr val="153A2D"/>
                </a:solidFill>
                <a:latin typeface="Aptos"/>
              </a:defRPr>
            </a:pPr>
            <a:r>
              <a:rPr lang="fr-CA"/>
              <a:t>À essayer : un modèle de risque de crédit reproductible</a:t>
            </a:r>
          </a:p>
        </p:txBody>
      </p:sp>
      <p:sp>
        <p:nvSpPr>
          <p:cNvPr id="5" name="TextBox 4"/>
          <p:cNvSpPr txBox="1"/>
          <p:nvPr/>
        </p:nvSpPr>
        <p:spPr>
          <a:xfrm>
            <a:off x="548640" y="1508760"/>
            <a:ext cx="11018520" cy="548640"/>
          </a:xfrm>
          <a:prstGeom prst="rect">
            <a:avLst/>
          </a:prstGeom>
          <a:noFill/>
        </p:spPr>
        <p:txBody>
          <a:bodyPr wrap="square" lIns="0" rIns="0" tIns="0" bIns="0">
            <a:spAutoFit/>
          </a:bodyPr>
          <a:lstStyle/>
          <a:p>
            <a:pPr>
              <a:lnSpc>
                <a:spcPct val="104000"/>
              </a:lnSpc>
              <a:spcBef>
                <a:spcPts val="0"/>
              </a:spcBef>
              <a:spcAft>
                <a:spcPts val="0"/>
              </a:spcAft>
              <a:defRPr sz="1700" b="0">
                <a:solidFill>
                  <a:srgbClr val="526B60"/>
                </a:solidFill>
                <a:latin typeface="Aptos"/>
              </a:defRPr>
            </a:pPr>
            <a:r>
              <a:rPr lang="fr-CA"/>
              <a:t>Un jeu de données synthétiques. Un objectif clair. Trois requêtes ciblées.</a:t>
            </a:r>
          </a:p>
        </p:txBody>
      </p:sp>
      <p:sp>
        <p:nvSpPr>
          <p:cNvPr id="6" name="TextBox 5"/>
          <p:cNvSpPr txBox="1"/>
          <p:nvPr/>
        </p:nvSpPr>
        <p:spPr>
          <a:xfrm>
            <a:off x="530352" y="6492240"/>
            <a:ext cx="8961120" cy="173736"/>
          </a:xfrm>
          <a:prstGeom prst="rect">
            <a:avLst/>
          </a:prstGeom>
          <a:noFill/>
        </p:spPr>
        <p:txBody>
          <a:bodyPr wrap="square" lIns="0" rIns="0" tIns="0" bIns="0">
            <a:spAutoFit/>
          </a:bodyPr>
          <a:lstStyle/>
          <a:p>
            <a:pPr>
              <a:lnSpc>
                <a:spcPct val="104000"/>
              </a:lnSpc>
              <a:spcBef>
                <a:spcPts val="0"/>
              </a:spcBef>
              <a:spcAft>
                <a:spcPts val="0"/>
              </a:spcAft>
              <a:defRPr sz="800" b="0">
                <a:solidFill>
                  <a:srgbClr val="526B60"/>
                </a:solidFill>
                <a:latin typeface="Aptos"/>
              </a:defRPr>
            </a:pPr>
            <a:r>
              <a:rPr lang="fr-CA"/>
              <a:t>COULEURS INSPIRÉES DE DESJARDINS  /  COPILOT ET SCIENCE DES DONNÉES</a:t>
            </a:r>
          </a:p>
        </p:txBody>
      </p:sp>
      <p:sp>
        <p:nvSpPr>
          <p:cNvPr id="7" name="TextBox 6"/>
          <p:cNvSpPr txBox="1"/>
          <p:nvPr/>
        </p:nvSpPr>
        <p:spPr>
          <a:xfrm>
            <a:off x="9646920" y="6473952"/>
            <a:ext cx="1325880" cy="210312"/>
          </a:xfrm>
          <a:prstGeom prst="rect">
            <a:avLst/>
          </a:prstGeom>
          <a:noFill/>
        </p:spPr>
        <p:txBody>
          <a:bodyPr wrap="square" lIns="0" rIns="0" tIns="0" bIns="0">
            <a:spAutoFit/>
          </a:bodyPr>
          <a:lstStyle/>
          <a:p>
            <a:pPr>
              <a:lnSpc>
                <a:spcPct val="104000"/>
              </a:lnSpc>
              <a:spcBef>
                <a:spcPts val="0"/>
              </a:spcBef>
              <a:spcAft>
                <a:spcPts val="0"/>
              </a:spcAft>
              <a:defRPr sz="900" b="0">
                <a:solidFill>
                  <a:srgbClr val="526B60"/>
                </a:solidFill>
                <a:latin typeface="Aptos"/>
              </a:defRPr>
            </a:pPr>
            <a:r>
              <a:rPr lang="fr-CA">
                <a:hlinkClick r:id="rId2"/>
              </a:rPr>
              <a:t>Source / référence</a:t>
            </a:r>
          </a:p>
        </p:txBody>
      </p:sp>
      <p:sp>
        <p:nvSpPr>
          <p:cNvPr id="8" name="TextBox 7"/>
          <p:cNvSpPr txBox="1"/>
          <p:nvPr/>
        </p:nvSpPr>
        <p:spPr>
          <a:xfrm>
            <a:off x="11082528" y="6455664"/>
            <a:ext cx="502920" cy="237744"/>
          </a:xfrm>
          <a:prstGeom prst="rect">
            <a:avLst/>
          </a:prstGeom>
          <a:noFill/>
        </p:spPr>
        <p:txBody>
          <a:bodyPr wrap="square" lIns="0" rIns="0" tIns="0" bIns="0">
            <a:spAutoFit/>
          </a:bodyPr>
          <a:lstStyle/>
          <a:p>
            <a:pPr>
              <a:lnSpc>
                <a:spcPct val="104000"/>
              </a:lnSpc>
              <a:spcBef>
                <a:spcPts val="0"/>
              </a:spcBef>
              <a:spcAft>
                <a:spcPts val="0"/>
              </a:spcAft>
              <a:defRPr sz="900" b="1">
                <a:solidFill>
                  <a:srgbClr val="526B60"/>
                </a:solidFill>
                <a:latin typeface="Aptos"/>
              </a:defRPr>
            </a:pPr>
            <a:r>
              <a:rPr lang="fr-CA"/>
              <a:t>05 / 05</a:t>
            </a:r>
          </a:p>
        </p:txBody>
      </p:sp>
      <p:sp>
        <p:nvSpPr>
          <p:cNvPr id="9" name="Rounded Rectangle 8"/>
          <p:cNvSpPr/>
          <p:nvPr/>
        </p:nvSpPr>
        <p:spPr>
          <a:xfrm>
            <a:off x="548640" y="2258568"/>
            <a:ext cx="7333488" cy="1042415"/>
          </a:xfrm>
          <a:prstGeom prst="roundRect">
            <a:avLst>
              <a:gd name="adj" fmla="val 12000"/>
            </a:avLst>
          </a:prstGeom>
          <a:solidFill>
            <a:srgbClr val="FFFFFF"/>
          </a:solidFill>
          <a:ln>
            <a:solidFill>
              <a:srgbClr val="D4E4D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740664" y="2441448"/>
            <a:ext cx="484632" cy="484632"/>
          </a:xfrm>
          <a:prstGeom prst="roundRect">
            <a:avLst>
              <a:gd name="adj" fmla="val 12000"/>
            </a:avLst>
          </a:prstGeom>
          <a:solidFill>
            <a:srgbClr val="008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13816" y="2551176"/>
            <a:ext cx="365760" cy="219456"/>
          </a:xfrm>
          <a:prstGeom prst="rect">
            <a:avLst/>
          </a:prstGeom>
          <a:noFill/>
        </p:spPr>
        <p:txBody>
          <a:bodyPr wrap="square" lIns="0" rIns="0" tIns="0" bIns="0">
            <a:spAutoFit/>
          </a:bodyPr>
          <a:lstStyle/>
          <a:p>
            <a:pPr>
              <a:lnSpc>
                <a:spcPct val="104000"/>
              </a:lnSpc>
              <a:spcBef>
                <a:spcPts val="0"/>
              </a:spcBef>
              <a:spcAft>
                <a:spcPts val="0"/>
              </a:spcAft>
              <a:defRPr sz="1300" b="1">
                <a:solidFill>
                  <a:srgbClr val="FFFFFF"/>
                </a:solidFill>
                <a:latin typeface="Aptos"/>
              </a:defRPr>
            </a:pPr>
            <a:r>
              <a:rPr lang="fr-CA"/>
              <a:t>01</a:t>
            </a:r>
          </a:p>
        </p:txBody>
      </p:sp>
      <p:sp>
        <p:nvSpPr>
          <p:cNvPr id="12" name="TextBox 11"/>
          <p:cNvSpPr txBox="1"/>
          <p:nvPr/>
        </p:nvSpPr>
        <p:spPr>
          <a:xfrm>
            <a:off x="1408176" y="2359152"/>
            <a:ext cx="6126480" cy="256032"/>
          </a:xfrm>
          <a:prstGeom prst="rect">
            <a:avLst/>
          </a:prstGeom>
          <a:noFill/>
        </p:spPr>
        <p:txBody>
          <a:bodyPr wrap="square" lIns="0" rIns="0" tIns="0" bIns="0">
            <a:spAutoFit/>
          </a:bodyPr>
          <a:lstStyle/>
          <a:p>
            <a:pPr>
              <a:lnSpc>
                <a:spcPct val="104000"/>
              </a:lnSpc>
              <a:spcBef>
                <a:spcPts val="0"/>
              </a:spcBef>
              <a:spcAft>
                <a:spcPts val="0"/>
              </a:spcAft>
              <a:defRPr sz="1100" b="1">
                <a:solidFill>
                  <a:srgbClr val="00874E"/>
                </a:solidFill>
                <a:latin typeface="Aptos"/>
              </a:defRPr>
            </a:pPr>
            <a:r>
              <a:rPr lang="fr-CA"/>
              <a:t>RECHERCHE / ASK</a:t>
            </a:r>
          </a:p>
        </p:txBody>
      </p:sp>
      <p:sp>
        <p:nvSpPr>
          <p:cNvPr id="13" name="TextBox 12"/>
          <p:cNvSpPr txBox="1"/>
          <p:nvPr/>
        </p:nvSpPr>
        <p:spPr>
          <a:xfrm>
            <a:off x="1408176" y="2633472"/>
            <a:ext cx="6190488" cy="640080"/>
          </a:xfrm>
          <a:prstGeom prst="rect">
            <a:avLst/>
          </a:prstGeom>
          <a:noFill/>
        </p:spPr>
        <p:txBody>
          <a:bodyPr wrap="square" lIns="0" rIns="0" tIns="0" bIns="0">
            <a:spAutoFit/>
          </a:bodyPr>
          <a:lstStyle/>
          <a:p>
            <a:pPr>
              <a:lnSpc>
                <a:spcPct val="104000"/>
              </a:lnSpc>
              <a:spcBef>
                <a:spcPts val="0"/>
              </a:spcBef>
              <a:spcAft>
                <a:spcPts val="0"/>
              </a:spcAft>
              <a:defRPr sz="1150" b="0">
                <a:solidFill>
                  <a:srgbClr val="153A2D"/>
                </a:solidFill>
                <a:latin typeface="Aptos"/>
              </a:defRPr>
            </a:pPr>
            <a:r>
              <a:rPr lang="fr-CA"/>
              <a:t>"Examiner ces données synthétiques et ce notebook.</a:t>
            </a:r>
          </a:p>
          <a:p>
            <a:pPr>
              <a:lnSpc>
                <a:spcPct val="104000"/>
              </a:lnSpc>
              <a:spcBef>
                <a:spcPts val="0"/>
              </a:spcBef>
              <a:spcAft>
                <a:spcPts val="0"/>
              </a:spcAft>
              <a:defRPr sz="1150" b="0">
                <a:solidFill>
                  <a:srgbClr val="153A2D"/>
                </a:solidFill>
                <a:latin typeface="Aptos"/>
              </a:defRPr>
            </a:pPr>
            <a:r>
              <a:rPr lang="fr-CA"/>
              <a:t>Repérer les fuites et comparer les découpages de validation.</a:t>
            </a:r>
          </a:p>
          <a:p>
            <a:pPr>
              <a:lnSpc>
                <a:spcPct val="104000"/>
              </a:lnSpc>
              <a:spcBef>
                <a:spcPts val="0"/>
              </a:spcBef>
              <a:spcAft>
                <a:spcPts val="0"/>
              </a:spcAft>
              <a:defRPr sz="1150" b="0">
                <a:solidFill>
                  <a:srgbClr val="153A2D"/>
                </a:solidFill>
                <a:latin typeface="Aptos"/>
              </a:defRPr>
            </a:pPr>
            <a:r>
              <a:rPr lang="fr-CA"/>
              <a:t>Ne modifier aucun fichier pour le moment."</a:t>
            </a:r>
          </a:p>
        </p:txBody>
      </p:sp>
      <p:sp>
        <p:nvSpPr>
          <p:cNvPr id="14" name="Rounded Rectangle 13"/>
          <p:cNvSpPr/>
          <p:nvPr/>
        </p:nvSpPr>
        <p:spPr>
          <a:xfrm>
            <a:off x="548640" y="3374136"/>
            <a:ext cx="7333488" cy="1042415"/>
          </a:xfrm>
          <a:prstGeom prst="roundRect">
            <a:avLst>
              <a:gd name="adj" fmla="val 12000"/>
            </a:avLst>
          </a:prstGeom>
          <a:solidFill>
            <a:srgbClr val="FFFFFF"/>
          </a:solidFill>
          <a:ln>
            <a:solidFill>
              <a:srgbClr val="D4E4D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740664" y="3557016"/>
            <a:ext cx="484632" cy="484632"/>
          </a:xfrm>
          <a:prstGeom prst="roundRect">
            <a:avLst>
              <a:gd name="adj" fmla="val 12000"/>
            </a:avLst>
          </a:prstGeom>
          <a:solidFill>
            <a:srgbClr val="008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13816" y="3666744"/>
            <a:ext cx="365760" cy="219456"/>
          </a:xfrm>
          <a:prstGeom prst="rect">
            <a:avLst/>
          </a:prstGeom>
          <a:noFill/>
        </p:spPr>
        <p:txBody>
          <a:bodyPr wrap="square" lIns="0" rIns="0" tIns="0" bIns="0">
            <a:spAutoFit/>
          </a:bodyPr>
          <a:lstStyle/>
          <a:p>
            <a:pPr>
              <a:lnSpc>
                <a:spcPct val="104000"/>
              </a:lnSpc>
              <a:spcBef>
                <a:spcPts val="0"/>
              </a:spcBef>
              <a:spcAft>
                <a:spcPts val="0"/>
              </a:spcAft>
              <a:defRPr sz="1300" b="1">
                <a:solidFill>
                  <a:srgbClr val="FFFFFF"/>
                </a:solidFill>
                <a:latin typeface="Aptos"/>
              </a:defRPr>
            </a:pPr>
            <a:r>
              <a:rPr lang="fr-CA"/>
              <a:t>02</a:t>
            </a:r>
          </a:p>
        </p:txBody>
      </p:sp>
      <p:sp>
        <p:nvSpPr>
          <p:cNvPr id="17" name="TextBox 16"/>
          <p:cNvSpPr txBox="1"/>
          <p:nvPr/>
        </p:nvSpPr>
        <p:spPr>
          <a:xfrm>
            <a:off x="1408176" y="3474720"/>
            <a:ext cx="6126480" cy="256032"/>
          </a:xfrm>
          <a:prstGeom prst="rect">
            <a:avLst/>
          </a:prstGeom>
          <a:noFill/>
        </p:spPr>
        <p:txBody>
          <a:bodyPr wrap="square" lIns="0" rIns="0" tIns="0" bIns="0">
            <a:spAutoFit/>
          </a:bodyPr>
          <a:lstStyle/>
          <a:p>
            <a:pPr>
              <a:lnSpc>
                <a:spcPct val="104000"/>
              </a:lnSpc>
              <a:spcBef>
                <a:spcPts val="0"/>
              </a:spcBef>
              <a:spcAft>
                <a:spcPts val="0"/>
              </a:spcAft>
              <a:defRPr sz="1100" b="1">
                <a:solidFill>
                  <a:srgbClr val="00874E"/>
                </a:solidFill>
                <a:latin typeface="Aptos"/>
              </a:defRPr>
            </a:pPr>
            <a:r>
              <a:rPr lang="fr-CA"/>
              <a:t>PLAN / HVE RPI</a:t>
            </a:r>
          </a:p>
        </p:txBody>
      </p:sp>
      <p:sp>
        <p:nvSpPr>
          <p:cNvPr id="18" name="TextBox 17"/>
          <p:cNvSpPr txBox="1"/>
          <p:nvPr/>
        </p:nvSpPr>
        <p:spPr>
          <a:xfrm>
            <a:off x="1408176" y="3749040"/>
            <a:ext cx="6190488" cy="640080"/>
          </a:xfrm>
          <a:prstGeom prst="rect">
            <a:avLst/>
          </a:prstGeom>
          <a:noFill/>
        </p:spPr>
        <p:txBody>
          <a:bodyPr wrap="square" lIns="0" rIns="0" tIns="0" bIns="0">
            <a:spAutoFit/>
          </a:bodyPr>
          <a:lstStyle/>
          <a:p>
            <a:pPr>
              <a:lnSpc>
                <a:spcPct val="104000"/>
              </a:lnSpc>
              <a:spcBef>
                <a:spcPts val="0"/>
              </a:spcBef>
              <a:spcAft>
                <a:spcPts val="0"/>
              </a:spcAft>
              <a:defRPr sz="1150" b="0">
                <a:solidFill>
                  <a:srgbClr val="153A2D"/>
                </a:solidFill>
                <a:latin typeface="Aptos"/>
              </a:defRPr>
            </a:pPr>
            <a:r>
              <a:rPr lang="fr-CA"/>
              <a:t>"Planifier un modèle reproductible avec un découpage temporel.</a:t>
            </a:r>
          </a:p>
          <a:p>
            <a:pPr>
              <a:lnSpc>
                <a:spcPct val="104000"/>
              </a:lnSpc>
              <a:spcBef>
                <a:spcPts val="0"/>
              </a:spcBef>
              <a:spcAft>
                <a:spcPts val="0"/>
              </a:spcAft>
              <a:defRPr sz="1150" b="0">
                <a:solidFill>
                  <a:srgbClr val="153A2D"/>
                </a:solidFill>
                <a:latin typeface="Aptos"/>
              </a:defRPr>
            </a:pPr>
            <a:r>
              <a:rPr lang="fr-CA"/>
              <a:t>Ajuster le prétraitement sur les données d’entraînement seulement.</a:t>
            </a:r>
          </a:p>
          <a:p>
            <a:pPr>
              <a:lnSpc>
                <a:spcPct val="104000"/>
              </a:lnSpc>
              <a:spcBef>
                <a:spcPts val="0"/>
              </a:spcBef>
              <a:spcAft>
                <a:spcPts val="0"/>
              </a:spcAft>
              <a:defRPr sz="1150" b="0">
                <a:solidFill>
                  <a:srgbClr val="153A2D"/>
                </a:solidFill>
                <a:latin typeface="Aptos"/>
              </a:defRPr>
            </a:pPr>
            <a:r>
              <a:rPr lang="fr-CA"/>
              <a:t>Définir les métriques et les tests avant de coder."</a:t>
            </a:r>
          </a:p>
        </p:txBody>
      </p:sp>
      <p:sp>
        <p:nvSpPr>
          <p:cNvPr id="19" name="Rounded Rectangle 18"/>
          <p:cNvSpPr/>
          <p:nvPr/>
        </p:nvSpPr>
        <p:spPr>
          <a:xfrm>
            <a:off x="548640" y="4489704"/>
            <a:ext cx="7333488" cy="1042415"/>
          </a:xfrm>
          <a:prstGeom prst="roundRect">
            <a:avLst>
              <a:gd name="adj" fmla="val 12000"/>
            </a:avLst>
          </a:prstGeom>
          <a:solidFill>
            <a:srgbClr val="FFFFFF"/>
          </a:solidFill>
          <a:ln>
            <a:solidFill>
              <a:srgbClr val="D4E4D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ounded Rectangle 19"/>
          <p:cNvSpPr/>
          <p:nvPr/>
        </p:nvSpPr>
        <p:spPr>
          <a:xfrm>
            <a:off x="740664" y="4672584"/>
            <a:ext cx="484632" cy="484632"/>
          </a:xfrm>
          <a:prstGeom prst="roundRect">
            <a:avLst>
              <a:gd name="adj" fmla="val 12000"/>
            </a:avLst>
          </a:prstGeom>
          <a:solidFill>
            <a:srgbClr val="008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13816" y="4782312"/>
            <a:ext cx="365760" cy="219456"/>
          </a:xfrm>
          <a:prstGeom prst="rect">
            <a:avLst/>
          </a:prstGeom>
          <a:noFill/>
        </p:spPr>
        <p:txBody>
          <a:bodyPr wrap="square" lIns="0" rIns="0" tIns="0" bIns="0">
            <a:spAutoFit/>
          </a:bodyPr>
          <a:lstStyle/>
          <a:p>
            <a:pPr>
              <a:lnSpc>
                <a:spcPct val="104000"/>
              </a:lnSpc>
              <a:spcBef>
                <a:spcPts val="0"/>
              </a:spcBef>
              <a:spcAft>
                <a:spcPts val="0"/>
              </a:spcAft>
              <a:defRPr sz="1300" b="1">
                <a:solidFill>
                  <a:srgbClr val="FFFFFF"/>
                </a:solidFill>
                <a:latin typeface="Aptos"/>
              </a:defRPr>
            </a:pPr>
            <a:r>
              <a:rPr lang="fr-CA"/>
              <a:t>03</a:t>
            </a:r>
          </a:p>
        </p:txBody>
      </p:sp>
      <p:sp>
        <p:nvSpPr>
          <p:cNvPr id="22" name="TextBox 21"/>
          <p:cNvSpPr txBox="1"/>
          <p:nvPr/>
        </p:nvSpPr>
        <p:spPr>
          <a:xfrm>
            <a:off x="1408176" y="4590288"/>
            <a:ext cx="6126480" cy="256032"/>
          </a:xfrm>
          <a:prstGeom prst="rect">
            <a:avLst/>
          </a:prstGeom>
          <a:noFill/>
        </p:spPr>
        <p:txBody>
          <a:bodyPr wrap="square" lIns="0" rIns="0" tIns="0" bIns="0">
            <a:spAutoFit/>
          </a:bodyPr>
          <a:lstStyle/>
          <a:p>
            <a:pPr>
              <a:lnSpc>
                <a:spcPct val="104000"/>
              </a:lnSpc>
              <a:spcBef>
                <a:spcPts val="0"/>
              </a:spcBef>
              <a:spcAft>
                <a:spcPts val="0"/>
              </a:spcAft>
              <a:defRPr sz="1100" b="1">
                <a:solidFill>
                  <a:srgbClr val="00874E"/>
                </a:solidFill>
                <a:latin typeface="Aptos"/>
              </a:defRPr>
            </a:pPr>
            <a:r>
              <a:rPr lang="fr-CA"/>
              <a:t>IMPLÉMENTATION / AGENT</a:t>
            </a:r>
          </a:p>
        </p:txBody>
      </p:sp>
      <p:sp>
        <p:nvSpPr>
          <p:cNvPr id="23" name="TextBox 22"/>
          <p:cNvSpPr txBox="1"/>
          <p:nvPr/>
        </p:nvSpPr>
        <p:spPr>
          <a:xfrm>
            <a:off x="1408176" y="4864608"/>
            <a:ext cx="6190488" cy="640080"/>
          </a:xfrm>
          <a:prstGeom prst="rect">
            <a:avLst/>
          </a:prstGeom>
          <a:noFill/>
        </p:spPr>
        <p:txBody>
          <a:bodyPr wrap="square" lIns="0" rIns="0" tIns="0" bIns="0">
            <a:spAutoFit/>
          </a:bodyPr>
          <a:lstStyle/>
          <a:p>
            <a:pPr>
              <a:lnSpc>
                <a:spcPct val="104000"/>
              </a:lnSpc>
              <a:spcBef>
                <a:spcPts val="0"/>
              </a:spcBef>
              <a:spcAft>
                <a:spcPts val="0"/>
              </a:spcAft>
              <a:defRPr sz="1150" b="0">
                <a:solidFill>
                  <a:srgbClr val="153A2D"/>
                </a:solidFill>
                <a:latin typeface="Aptos"/>
              </a:defRPr>
            </a:pPr>
            <a:r>
              <a:rPr lang="fr-CA"/>
              <a:t>"Implémenter le plan approuvé et exécuter les tests.</a:t>
            </a:r>
          </a:p>
          <a:p>
            <a:pPr>
              <a:lnSpc>
                <a:spcPct val="104000"/>
              </a:lnSpc>
              <a:spcBef>
                <a:spcPts val="0"/>
              </a:spcBef>
              <a:spcAft>
                <a:spcPts val="0"/>
              </a:spcAft>
              <a:defRPr sz="1150" b="0">
                <a:solidFill>
                  <a:srgbClr val="153A2D"/>
                </a:solidFill>
                <a:latin typeface="Aptos"/>
              </a:defRPr>
            </a:pPr>
            <a:r>
              <a:rPr lang="fr-CA"/>
              <a:t>Rapporter la PR-AUC, la calibration et les résultats par sous-groupe.</a:t>
            </a:r>
          </a:p>
          <a:p>
            <a:pPr>
              <a:lnSpc>
                <a:spcPct val="104000"/>
              </a:lnSpc>
              <a:spcBef>
                <a:spcPts val="0"/>
              </a:spcBef>
              <a:spcAft>
                <a:spcPts val="0"/>
              </a:spcAft>
              <a:defRPr sz="1150" b="0">
                <a:solidFill>
                  <a:srgbClr val="153A2D"/>
                </a:solidFill>
                <a:latin typeface="Aptos"/>
              </a:defRPr>
            </a:pPr>
            <a:r>
              <a:rPr lang="fr-CA"/>
              <a:t>Montrer les changements et les limites restantes."</a:t>
            </a:r>
          </a:p>
        </p:txBody>
      </p:sp>
      <p:sp>
        <p:nvSpPr>
          <p:cNvPr id="24" name="Rounded Rectangle 23"/>
          <p:cNvSpPr/>
          <p:nvPr/>
        </p:nvSpPr>
        <p:spPr>
          <a:xfrm>
            <a:off x="8165592" y="2258568"/>
            <a:ext cx="3474720" cy="3474720"/>
          </a:xfrm>
          <a:prstGeom prst="roundRect">
            <a:avLst>
              <a:gd name="adj" fmla="val 12000"/>
            </a:avLst>
          </a:prstGeom>
          <a:solidFill>
            <a:srgbClr val="003D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412480" y="2542032"/>
            <a:ext cx="2971800" cy="256032"/>
          </a:xfrm>
          <a:prstGeom prst="rect">
            <a:avLst/>
          </a:prstGeom>
          <a:noFill/>
        </p:spPr>
        <p:txBody>
          <a:bodyPr wrap="square" lIns="0" rIns="0" tIns="0" bIns="0">
            <a:spAutoFit/>
          </a:bodyPr>
          <a:lstStyle/>
          <a:p>
            <a:pPr>
              <a:lnSpc>
                <a:spcPct val="104000"/>
              </a:lnSpc>
              <a:spcBef>
                <a:spcPts val="0"/>
              </a:spcBef>
              <a:spcAft>
                <a:spcPts val="0"/>
              </a:spcAft>
              <a:defRPr sz="1100" b="1">
                <a:solidFill>
                  <a:srgbClr val="C1E88A"/>
                </a:solidFill>
                <a:latin typeface="Aptos"/>
              </a:defRPr>
            </a:pPr>
            <a:r>
              <a:rPr lang="fr-CA"/>
              <a:t>CRITÈRES DE RÉUSSITE</a:t>
            </a:r>
          </a:p>
        </p:txBody>
      </p:sp>
      <p:sp>
        <p:nvSpPr>
          <p:cNvPr id="26" name="TextBox 25"/>
          <p:cNvSpPr txBox="1"/>
          <p:nvPr/>
        </p:nvSpPr>
        <p:spPr>
          <a:xfrm>
            <a:off x="8412480" y="2999232"/>
            <a:ext cx="3035808" cy="1975104"/>
          </a:xfrm>
          <a:prstGeom prst="rect">
            <a:avLst/>
          </a:prstGeom>
          <a:noFill/>
        </p:spPr>
        <p:txBody>
          <a:bodyPr wrap="square" lIns="0" rIns="0" tIns="0" bIns="0">
            <a:spAutoFit/>
          </a:bodyPr>
          <a:lstStyle/>
          <a:p>
            <a:pPr>
              <a:lnSpc>
                <a:spcPct val="104000"/>
              </a:lnSpc>
              <a:spcBef>
                <a:spcPts val="0"/>
              </a:spcBef>
              <a:spcAft>
                <a:spcPts val="0"/>
              </a:spcAft>
              <a:defRPr sz="1700" b="0">
                <a:solidFill>
                  <a:srgbClr val="FFFFFF"/>
                </a:solidFill>
                <a:latin typeface="Aptos"/>
              </a:defRPr>
            </a:pPr>
            <a:r>
              <a:rPr lang="fr-CA"/>
              <a:t>L’exécution à neuf fonctionne.</a:t>
            </a:r>
          </a:p>
          <a:p>
            <a:pPr>
              <a:lnSpc>
                <a:spcPct val="104000"/>
              </a:lnSpc>
              <a:spcBef>
                <a:spcPts val="0"/>
              </a:spcBef>
              <a:spcAft>
                <a:spcPts val="0"/>
              </a:spcAft>
              <a:defRPr sz="1700" b="0">
                <a:solidFill>
                  <a:srgbClr val="FFFFFF"/>
                </a:solidFill>
                <a:latin typeface="Aptos"/>
              </a:defRPr>
            </a:pPr>
            <a:r>
              <a:rPr lang="fr-CA"/>
              <a:t>Les tests de fuite réussissent.</a:t>
            </a:r>
          </a:p>
          <a:p>
            <a:pPr>
              <a:lnSpc>
                <a:spcPct val="104000"/>
              </a:lnSpc>
              <a:spcBef>
                <a:spcPts val="0"/>
              </a:spcBef>
              <a:spcAft>
                <a:spcPts val="0"/>
              </a:spcAft>
              <a:defRPr sz="1700" b="0">
                <a:solidFill>
                  <a:srgbClr val="FFFFFF"/>
                </a:solidFill>
                <a:latin typeface="Aptos"/>
              </a:defRPr>
            </a:pPr>
            <a:r>
              <a:rPr lang="fr-CA"/>
              <a:t>Les limites sont documentées.</a:t>
            </a:r>
          </a:p>
          <a:p>
            <a:pPr>
              <a:lnSpc>
                <a:spcPct val="104000"/>
              </a:lnSpc>
              <a:spcBef>
                <a:spcPts val="0"/>
              </a:spcBef>
              <a:spcAft>
                <a:spcPts val="0"/>
              </a:spcAft>
              <a:defRPr sz="1700" b="0">
                <a:solidFill>
                  <a:srgbClr val="FFFFFF"/>
                </a:solidFill>
                <a:latin typeface="Aptos"/>
              </a:defRPr>
            </a:pPr>
            <a:r>
              <a:rPr lang="fr-CA"/>
              <a:t>Une personne révise le résultat.</a:t>
            </a:r>
          </a:p>
        </p:txBody>
      </p:sp>
      <p:sp>
        <p:nvSpPr>
          <p:cNvPr id="27" name="TextBox 26"/>
          <p:cNvSpPr txBox="1"/>
          <p:nvPr/>
        </p:nvSpPr>
        <p:spPr>
          <a:xfrm>
            <a:off x="8412480" y="5148072"/>
            <a:ext cx="2926080" cy="384048"/>
          </a:xfrm>
          <a:prstGeom prst="rect">
            <a:avLst/>
          </a:prstGeom>
          <a:noFill/>
        </p:spPr>
        <p:txBody>
          <a:bodyPr wrap="square" lIns="0" rIns="0" tIns="0" bIns="0">
            <a:spAutoFit/>
          </a:bodyPr>
          <a:lstStyle/>
          <a:p>
            <a:pPr>
              <a:lnSpc>
                <a:spcPct val="104000"/>
              </a:lnSpc>
              <a:spcBef>
                <a:spcPts val="0"/>
              </a:spcBef>
              <a:spcAft>
                <a:spcPts val="0"/>
              </a:spcAft>
              <a:defRPr sz="1700" b="1">
                <a:solidFill>
                  <a:srgbClr val="C1E88A"/>
                </a:solidFill>
                <a:latin typeface="Aptos"/>
              </a:defRPr>
            </a:pPr>
            <a:r>
              <a:rPr lang="fr-CA"/>
              <a:t>Plus rapide. Aussi rigoureux.</a:t>
            </a:r>
          </a:p>
        </p:txBody>
      </p:sp>
      <p:sp>
        <p:nvSpPr>
          <p:cNvPr id="28" name="Rounded Rectangle 27"/>
          <p:cNvSpPr/>
          <p:nvPr/>
        </p:nvSpPr>
        <p:spPr>
          <a:xfrm>
            <a:off x="548640" y="5760720"/>
            <a:ext cx="11100816" cy="466344"/>
          </a:xfrm>
          <a:prstGeom prst="roundRect">
            <a:avLst>
              <a:gd name="adj" fmla="val 12000"/>
            </a:avLst>
          </a:prstGeom>
          <a:solidFill>
            <a:srgbClr val="EAF5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740664" y="5879592"/>
            <a:ext cx="10735056" cy="265176"/>
          </a:xfrm>
          <a:prstGeom prst="rect">
            <a:avLst/>
          </a:prstGeom>
          <a:noFill/>
        </p:spPr>
        <p:txBody>
          <a:bodyPr wrap="square" lIns="0" rIns="0" tIns="0" bIns="0">
            <a:spAutoFit/>
          </a:bodyPr>
          <a:lstStyle/>
          <a:p>
            <a:pPr>
              <a:lnSpc>
                <a:spcPct val="104000"/>
              </a:lnSpc>
              <a:spcBef>
                <a:spcPts val="0"/>
              </a:spcBef>
              <a:spcAft>
                <a:spcPts val="0"/>
              </a:spcAft>
              <a:defRPr sz="1300" b="1">
                <a:solidFill>
                  <a:srgbClr val="153A2D"/>
                </a:solidFill>
                <a:latin typeface="Aptos"/>
              </a:defRPr>
            </a:pPr>
            <a:r>
              <a:rPr lang="fr-CA"/>
              <a:t>Cadre bancaire : données synthétiques ou dépersonnalisées approuvées; aucun renseignement personnel ni secret.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GitHub Copilot pour les scientifiques de données dans VS Code</dc:title>
  <dc:subject>Copilot modes, HVE RPI, and right-sized model selection</dc:subject>
  <dc:creator>GitHub Copilot</dc:creator>
  <cp:keywords>data science, VS Code, Copilot, HVE, RPI, Desjardins-inspired</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